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335" r:id="rId2"/>
    <p:sldId id="578" r:id="rId3"/>
    <p:sldId id="604" r:id="rId4"/>
    <p:sldId id="644" r:id="rId5"/>
    <p:sldId id="464" r:id="rId6"/>
    <p:sldId id="606" r:id="rId7"/>
    <p:sldId id="465" r:id="rId8"/>
    <p:sldId id="318" r:id="rId9"/>
    <p:sldId id="466" r:id="rId10"/>
    <p:sldId id="301" r:id="rId11"/>
    <p:sldId id="645" r:id="rId12"/>
    <p:sldId id="653" r:id="rId13"/>
    <p:sldId id="312" r:id="rId14"/>
    <p:sldId id="438" r:id="rId15"/>
    <p:sldId id="615" r:id="rId16"/>
    <p:sldId id="416" r:id="rId17"/>
    <p:sldId id="616" r:id="rId18"/>
    <p:sldId id="617" r:id="rId19"/>
    <p:sldId id="618" r:id="rId20"/>
    <p:sldId id="619" r:id="rId21"/>
    <p:sldId id="646" r:id="rId22"/>
    <p:sldId id="624" r:id="rId23"/>
    <p:sldId id="585" r:id="rId24"/>
    <p:sldId id="439" r:id="rId25"/>
    <p:sldId id="440" r:id="rId26"/>
    <p:sldId id="654" r:id="rId27"/>
    <p:sldId id="620" r:id="rId28"/>
    <p:sldId id="605" r:id="rId29"/>
    <p:sldId id="621" r:id="rId30"/>
    <p:sldId id="622" r:id="rId31"/>
    <p:sldId id="623" r:id="rId32"/>
    <p:sldId id="476" r:id="rId33"/>
    <p:sldId id="626" r:id="rId34"/>
    <p:sldId id="345" r:id="rId35"/>
    <p:sldId id="347" r:id="rId36"/>
    <p:sldId id="609" r:id="rId37"/>
    <p:sldId id="610" r:id="rId38"/>
    <p:sldId id="581" r:id="rId39"/>
    <p:sldId id="572" r:id="rId40"/>
    <p:sldId id="375" r:id="rId41"/>
    <p:sldId id="614" r:id="rId42"/>
    <p:sldId id="611" r:id="rId43"/>
    <p:sldId id="629" r:id="rId44"/>
    <p:sldId id="632" r:id="rId45"/>
    <p:sldId id="633" r:id="rId46"/>
    <p:sldId id="509" r:id="rId47"/>
    <p:sldId id="642" r:id="rId48"/>
    <p:sldId id="583" r:id="rId49"/>
    <p:sldId id="574" r:id="rId50"/>
    <p:sldId id="571" r:id="rId51"/>
    <p:sldId id="634" r:id="rId52"/>
    <p:sldId id="635" r:id="rId53"/>
    <p:sldId id="352" r:id="rId54"/>
    <p:sldId id="353" r:id="rId55"/>
    <p:sldId id="469" r:id="rId56"/>
    <p:sldId id="636" r:id="rId57"/>
    <p:sldId id="600" r:id="rId58"/>
    <p:sldId id="638" r:id="rId59"/>
    <p:sldId id="599" r:id="rId60"/>
    <p:sldId id="593" r:id="rId61"/>
    <p:sldId id="594" r:id="rId62"/>
    <p:sldId id="637" r:id="rId63"/>
    <p:sldId id="631" r:id="rId64"/>
    <p:sldId id="595" r:id="rId65"/>
    <p:sldId id="293" r:id="rId66"/>
    <p:sldId id="647" r:id="rId67"/>
    <p:sldId id="453" r:id="rId68"/>
    <p:sldId id="650" r:id="rId69"/>
    <p:sldId id="655" r:id="rId70"/>
    <p:sldId id="648" r:id="rId71"/>
    <p:sldId id="649" r:id="rId72"/>
    <p:sldId id="429" r:id="rId73"/>
    <p:sldId id="651" r:id="rId74"/>
    <p:sldId id="525" r:id="rId75"/>
    <p:sldId id="523" r:id="rId76"/>
    <p:sldId id="524" r:id="rId77"/>
    <p:sldId id="463" r:id="rId78"/>
  </p:sldIdLst>
  <p:sldSz cx="9144000" cy="6858000" type="screen4x3"/>
  <p:notesSz cx="7023100" cy="9309100"/>
  <p:defaultTextStyle>
    <a:defPPr>
      <a:defRPr lang="en-GB"/>
    </a:defPPr>
    <a:lvl1pPr algn="l" rtl="0" fontAlgn="base">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FF"/>
    <a:srgbClr val="FF66CC"/>
    <a:srgbClr val="99FF99"/>
    <a:srgbClr val="FFCCFF"/>
    <a:srgbClr val="CCFFFF"/>
    <a:srgbClr val="61FD6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205" autoAdjust="0"/>
  </p:normalViewPr>
  <p:slideViewPr>
    <p:cSldViewPr>
      <p:cViewPr>
        <p:scale>
          <a:sx n="96" d="100"/>
          <a:sy n="96" d="100"/>
        </p:scale>
        <p:origin x="-1066" y="-5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00" d="100"/>
        <a:sy n="100" d="100"/>
      </p:scale>
      <p:origin x="0" y="3566"/>
    </p:cViewPr>
  </p:sorterViewPr>
  <p:notesViewPr>
    <p:cSldViewPr>
      <p:cViewPr>
        <p:scale>
          <a:sx n="100" d="100"/>
          <a:sy n="100" d="100"/>
        </p:scale>
        <p:origin x="-480" y="2765"/>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_Dorn2_Current\Pkg2\_Stats\ContribPkg-UN-Canada-Japan-UN_MAS_1991-2018_Dorn_3Jan2019.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_Dorn2_Current\Pkg2\_Stats\ContribPkg-UN-Canada-Japan-UN_MAS_1991-2018_Dorn_3Jan201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_Dorn2_Current\Pkg2\_Stats\ContribPkg-UN-Canada-Japan-UN_MAS_1991-2018_Dorn_3Jan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447356631163"/>
          <c:y val="0.14267246246196488"/>
          <c:w val="0.80513473770504573"/>
          <c:h val="0.70811473406206116"/>
        </c:manualLayout>
      </c:layout>
      <c:lineChart>
        <c:grouping val="standard"/>
        <c:varyColors val="0"/>
        <c:ser>
          <c:idx val="0"/>
          <c:order val="0"/>
          <c:spPr>
            <a:ln w="44450">
              <a:solidFill>
                <a:srgbClr val="0070C0"/>
              </a:solidFill>
              <a:prstDash val="solid"/>
            </a:ln>
          </c:spPr>
          <c:marker>
            <c:symbol val="none"/>
          </c:marker>
          <c:cat>
            <c:numRef>
              <c:f>Data!$AF$40:$AF$363</c:f>
              <c:numCache>
                <c:formatCode>General</c:formatCode>
                <c:ptCount val="324"/>
                <c:pt idx="0">
                  <c:v>1992</c:v>
                </c:pt>
                <c:pt idx="12">
                  <c:v>1993</c:v>
                </c:pt>
                <c:pt idx="24">
                  <c:v>1994</c:v>
                </c:pt>
                <c:pt idx="36">
                  <c:v>1995</c:v>
                </c:pt>
                <c:pt idx="48">
                  <c:v>1996</c:v>
                </c:pt>
                <c:pt idx="60">
                  <c:v>1997</c:v>
                </c:pt>
                <c:pt idx="72">
                  <c:v>1998</c:v>
                </c:pt>
                <c:pt idx="84">
                  <c:v>1999</c:v>
                </c:pt>
                <c:pt idx="96">
                  <c:v>2000</c:v>
                </c:pt>
                <c:pt idx="108">
                  <c:v>2001</c:v>
                </c:pt>
                <c:pt idx="120">
                  <c:v>2002</c:v>
                </c:pt>
                <c:pt idx="132">
                  <c:v>2003</c:v>
                </c:pt>
                <c:pt idx="144">
                  <c:v>2004</c:v>
                </c:pt>
                <c:pt idx="156">
                  <c:v>2005</c:v>
                </c:pt>
                <c:pt idx="168">
                  <c:v>2006</c:v>
                </c:pt>
                <c:pt idx="180">
                  <c:v>2007</c:v>
                </c:pt>
                <c:pt idx="192">
                  <c:v>2008</c:v>
                </c:pt>
                <c:pt idx="204">
                  <c:v>2009</c:v>
                </c:pt>
                <c:pt idx="216">
                  <c:v>2010</c:v>
                </c:pt>
                <c:pt idx="228">
                  <c:v>2011</c:v>
                </c:pt>
                <c:pt idx="240">
                  <c:v>2012</c:v>
                </c:pt>
                <c:pt idx="252">
                  <c:v>2013</c:v>
                </c:pt>
                <c:pt idx="264">
                  <c:v>2014</c:v>
                </c:pt>
                <c:pt idx="276">
                  <c:v>2015</c:v>
                </c:pt>
                <c:pt idx="288">
                  <c:v>2016</c:v>
                </c:pt>
                <c:pt idx="300">
                  <c:v>2017</c:v>
                </c:pt>
                <c:pt idx="312">
                  <c:v>2018</c:v>
                </c:pt>
              </c:numCache>
            </c:numRef>
          </c:cat>
          <c:val>
            <c:numRef>
              <c:f>Data!$AC$40:$AC$363</c:f>
              <c:numCache>
                <c:formatCode>#,##0</c:formatCode>
                <c:ptCount val="324"/>
                <c:pt idx="0">
                  <c:v>11495</c:v>
                </c:pt>
                <c:pt idx="1">
                  <c:v>12618</c:v>
                </c:pt>
                <c:pt idx="2">
                  <c:v>14676</c:v>
                </c:pt>
                <c:pt idx="3">
                  <c:v>25839</c:v>
                </c:pt>
                <c:pt idx="4">
                  <c:v>37209</c:v>
                </c:pt>
                <c:pt idx="5">
                  <c:v>39421</c:v>
                </c:pt>
                <c:pt idx="6">
                  <c:v>41633</c:v>
                </c:pt>
                <c:pt idx="7">
                  <c:v>43845</c:v>
                </c:pt>
                <c:pt idx="8">
                  <c:v>44159</c:v>
                </c:pt>
                <c:pt idx="9">
                  <c:v>45535</c:v>
                </c:pt>
                <c:pt idx="10">
                  <c:v>52302</c:v>
                </c:pt>
                <c:pt idx="11">
                  <c:v>52154</c:v>
                </c:pt>
                <c:pt idx="12">
                  <c:v>52127</c:v>
                </c:pt>
                <c:pt idx="13">
                  <c:v>53374</c:v>
                </c:pt>
                <c:pt idx="14">
                  <c:v>54055</c:v>
                </c:pt>
                <c:pt idx="15">
                  <c:v>57510</c:v>
                </c:pt>
                <c:pt idx="16">
                  <c:v>75738</c:v>
                </c:pt>
                <c:pt idx="17">
                  <c:v>77310</c:v>
                </c:pt>
                <c:pt idx="18">
                  <c:v>78444</c:v>
                </c:pt>
                <c:pt idx="19">
                  <c:v>76124</c:v>
                </c:pt>
                <c:pt idx="20">
                  <c:v>76461</c:v>
                </c:pt>
                <c:pt idx="21">
                  <c:v>75105</c:v>
                </c:pt>
                <c:pt idx="22">
                  <c:v>72149</c:v>
                </c:pt>
                <c:pt idx="23">
                  <c:v>69961</c:v>
                </c:pt>
                <c:pt idx="24">
                  <c:v>71303</c:v>
                </c:pt>
                <c:pt idx="25">
                  <c:v>71816</c:v>
                </c:pt>
                <c:pt idx="26">
                  <c:v>69806</c:v>
                </c:pt>
                <c:pt idx="27">
                  <c:v>69545</c:v>
                </c:pt>
                <c:pt idx="28">
                  <c:v>70442</c:v>
                </c:pt>
                <c:pt idx="29">
                  <c:v>71543</c:v>
                </c:pt>
                <c:pt idx="30">
                  <c:v>73210</c:v>
                </c:pt>
                <c:pt idx="31">
                  <c:v>76612</c:v>
                </c:pt>
                <c:pt idx="32">
                  <c:v>78111</c:v>
                </c:pt>
                <c:pt idx="33">
                  <c:v>75523</c:v>
                </c:pt>
                <c:pt idx="34">
                  <c:v>74625</c:v>
                </c:pt>
                <c:pt idx="35">
                  <c:v>69356</c:v>
                </c:pt>
                <c:pt idx="36">
                  <c:v>63504</c:v>
                </c:pt>
                <c:pt idx="37">
                  <c:v>57780</c:v>
                </c:pt>
                <c:pt idx="38">
                  <c:v>61276</c:v>
                </c:pt>
                <c:pt idx="39">
                  <c:v>61838</c:v>
                </c:pt>
                <c:pt idx="40">
                  <c:v>64273</c:v>
                </c:pt>
                <c:pt idx="41">
                  <c:v>66646</c:v>
                </c:pt>
                <c:pt idx="42">
                  <c:v>67269</c:v>
                </c:pt>
                <c:pt idx="43">
                  <c:v>68894</c:v>
                </c:pt>
                <c:pt idx="44">
                  <c:v>62498</c:v>
                </c:pt>
                <c:pt idx="45">
                  <c:v>60067</c:v>
                </c:pt>
                <c:pt idx="46">
                  <c:v>53206</c:v>
                </c:pt>
                <c:pt idx="47">
                  <c:v>31031</c:v>
                </c:pt>
                <c:pt idx="48">
                  <c:v>29140</c:v>
                </c:pt>
                <c:pt idx="49">
                  <c:v>26357</c:v>
                </c:pt>
                <c:pt idx="50">
                  <c:v>25511</c:v>
                </c:pt>
                <c:pt idx="51">
                  <c:v>25696</c:v>
                </c:pt>
                <c:pt idx="52">
                  <c:v>26669</c:v>
                </c:pt>
                <c:pt idx="53">
                  <c:v>26321</c:v>
                </c:pt>
                <c:pt idx="54">
                  <c:v>25296</c:v>
                </c:pt>
                <c:pt idx="55">
                  <c:v>25598</c:v>
                </c:pt>
                <c:pt idx="56">
                  <c:v>25488</c:v>
                </c:pt>
                <c:pt idx="57">
                  <c:v>25742</c:v>
                </c:pt>
                <c:pt idx="58">
                  <c:v>25649</c:v>
                </c:pt>
                <c:pt idx="59">
                  <c:v>24919</c:v>
                </c:pt>
                <c:pt idx="60">
                  <c:v>24952</c:v>
                </c:pt>
                <c:pt idx="61">
                  <c:v>24734</c:v>
                </c:pt>
                <c:pt idx="62">
                  <c:v>23876</c:v>
                </c:pt>
                <c:pt idx="63">
                  <c:v>23874</c:v>
                </c:pt>
                <c:pt idx="64">
                  <c:v>23190</c:v>
                </c:pt>
                <c:pt idx="65">
                  <c:v>22415</c:v>
                </c:pt>
                <c:pt idx="66">
                  <c:v>20527</c:v>
                </c:pt>
                <c:pt idx="67">
                  <c:v>19191</c:v>
                </c:pt>
                <c:pt idx="68">
                  <c:v>18808</c:v>
                </c:pt>
                <c:pt idx="69">
                  <c:v>18316</c:v>
                </c:pt>
                <c:pt idx="70">
                  <c:v>16849</c:v>
                </c:pt>
                <c:pt idx="71">
                  <c:v>14879</c:v>
                </c:pt>
                <c:pt idx="72">
                  <c:v>13329</c:v>
                </c:pt>
                <c:pt idx="73">
                  <c:v>13387</c:v>
                </c:pt>
                <c:pt idx="74">
                  <c:v>13251</c:v>
                </c:pt>
                <c:pt idx="75">
                  <c:v>14464</c:v>
                </c:pt>
                <c:pt idx="76">
                  <c:v>14588</c:v>
                </c:pt>
                <c:pt idx="77">
                  <c:v>14570</c:v>
                </c:pt>
                <c:pt idx="78">
                  <c:v>14537</c:v>
                </c:pt>
                <c:pt idx="79">
                  <c:v>14453</c:v>
                </c:pt>
                <c:pt idx="80">
                  <c:v>14530</c:v>
                </c:pt>
                <c:pt idx="81">
                  <c:v>14398</c:v>
                </c:pt>
                <c:pt idx="82">
                  <c:v>14347</c:v>
                </c:pt>
                <c:pt idx="83">
                  <c:v>14151</c:v>
                </c:pt>
                <c:pt idx="84">
                  <c:v>13955</c:v>
                </c:pt>
                <c:pt idx="85">
                  <c:v>13755</c:v>
                </c:pt>
                <c:pt idx="86">
                  <c:v>12461</c:v>
                </c:pt>
                <c:pt idx="87">
                  <c:v>12132</c:v>
                </c:pt>
                <c:pt idx="88">
                  <c:v>12270</c:v>
                </c:pt>
                <c:pt idx="89">
                  <c:v>12084</c:v>
                </c:pt>
                <c:pt idx="90">
                  <c:v>12360</c:v>
                </c:pt>
                <c:pt idx="91">
                  <c:v>13335</c:v>
                </c:pt>
                <c:pt idx="92">
                  <c:v>14099</c:v>
                </c:pt>
                <c:pt idx="93">
                  <c:v>14447</c:v>
                </c:pt>
                <c:pt idx="94">
                  <c:v>14615</c:v>
                </c:pt>
                <c:pt idx="95">
                  <c:v>18460</c:v>
                </c:pt>
                <c:pt idx="96">
                  <c:v>18553</c:v>
                </c:pt>
                <c:pt idx="97">
                  <c:v>26710</c:v>
                </c:pt>
                <c:pt idx="98">
                  <c:v>29286</c:v>
                </c:pt>
                <c:pt idx="99">
                  <c:v>31324</c:v>
                </c:pt>
                <c:pt idx="100">
                  <c:v>35546</c:v>
                </c:pt>
                <c:pt idx="101">
                  <c:v>36605</c:v>
                </c:pt>
                <c:pt idx="102">
                  <c:v>37425</c:v>
                </c:pt>
                <c:pt idx="103">
                  <c:v>37423</c:v>
                </c:pt>
                <c:pt idx="104">
                  <c:v>37941</c:v>
                </c:pt>
                <c:pt idx="105">
                  <c:v>37967</c:v>
                </c:pt>
                <c:pt idx="106">
                  <c:v>38501</c:v>
                </c:pt>
                <c:pt idx="107">
                  <c:v>37733</c:v>
                </c:pt>
                <c:pt idx="108">
                  <c:v>39061</c:v>
                </c:pt>
                <c:pt idx="109">
                  <c:v>38922</c:v>
                </c:pt>
                <c:pt idx="110">
                  <c:v>41805</c:v>
                </c:pt>
                <c:pt idx="111">
                  <c:v>42892</c:v>
                </c:pt>
                <c:pt idx="112">
                  <c:v>43885</c:v>
                </c:pt>
                <c:pt idx="113">
                  <c:v>44223</c:v>
                </c:pt>
                <c:pt idx="114">
                  <c:v>44765</c:v>
                </c:pt>
                <c:pt idx="115">
                  <c:v>47151</c:v>
                </c:pt>
                <c:pt idx="116">
                  <c:v>46957</c:v>
                </c:pt>
                <c:pt idx="117">
                  <c:v>47575</c:v>
                </c:pt>
                <c:pt idx="118">
                  <c:v>47778</c:v>
                </c:pt>
                <c:pt idx="119">
                  <c:v>47108</c:v>
                </c:pt>
                <c:pt idx="120">
                  <c:v>46239</c:v>
                </c:pt>
                <c:pt idx="121">
                  <c:v>46276</c:v>
                </c:pt>
                <c:pt idx="122">
                  <c:v>46460</c:v>
                </c:pt>
                <c:pt idx="123">
                  <c:v>46799</c:v>
                </c:pt>
                <c:pt idx="124">
                  <c:v>45159</c:v>
                </c:pt>
                <c:pt idx="125">
                  <c:v>45333</c:v>
                </c:pt>
                <c:pt idx="126">
                  <c:v>44711</c:v>
                </c:pt>
                <c:pt idx="127">
                  <c:v>44260</c:v>
                </c:pt>
                <c:pt idx="128">
                  <c:v>44359</c:v>
                </c:pt>
                <c:pt idx="129">
                  <c:v>43007</c:v>
                </c:pt>
                <c:pt idx="130">
                  <c:v>41926</c:v>
                </c:pt>
                <c:pt idx="131">
                  <c:v>39652</c:v>
                </c:pt>
                <c:pt idx="132">
                  <c:v>39147</c:v>
                </c:pt>
                <c:pt idx="133">
                  <c:v>39001</c:v>
                </c:pt>
                <c:pt idx="134">
                  <c:v>37105</c:v>
                </c:pt>
                <c:pt idx="135">
                  <c:v>36987</c:v>
                </c:pt>
                <c:pt idx="136">
                  <c:v>34947</c:v>
                </c:pt>
                <c:pt idx="137">
                  <c:v>36369</c:v>
                </c:pt>
                <c:pt idx="138">
                  <c:v>36678</c:v>
                </c:pt>
                <c:pt idx="139">
                  <c:v>36948</c:v>
                </c:pt>
                <c:pt idx="140">
                  <c:v>38287</c:v>
                </c:pt>
                <c:pt idx="141">
                  <c:v>42597</c:v>
                </c:pt>
                <c:pt idx="142">
                  <c:v>43531</c:v>
                </c:pt>
                <c:pt idx="143">
                  <c:v>45815</c:v>
                </c:pt>
                <c:pt idx="144">
                  <c:v>48590</c:v>
                </c:pt>
                <c:pt idx="145">
                  <c:v>49245</c:v>
                </c:pt>
                <c:pt idx="146">
                  <c:v>51697</c:v>
                </c:pt>
                <c:pt idx="147">
                  <c:v>53419</c:v>
                </c:pt>
                <c:pt idx="148">
                  <c:v>55470</c:v>
                </c:pt>
                <c:pt idx="149">
                  <c:v>56261</c:v>
                </c:pt>
                <c:pt idx="150">
                  <c:v>58756</c:v>
                </c:pt>
                <c:pt idx="151">
                  <c:v>60745</c:v>
                </c:pt>
                <c:pt idx="152">
                  <c:v>62307</c:v>
                </c:pt>
                <c:pt idx="153">
                  <c:v>62790</c:v>
                </c:pt>
                <c:pt idx="154">
                  <c:v>63928</c:v>
                </c:pt>
                <c:pt idx="155">
                  <c:v>64720</c:v>
                </c:pt>
                <c:pt idx="156">
                  <c:v>65050</c:v>
                </c:pt>
                <c:pt idx="157">
                  <c:v>66930</c:v>
                </c:pt>
                <c:pt idx="158">
                  <c:v>67150</c:v>
                </c:pt>
                <c:pt idx="159">
                  <c:v>66565</c:v>
                </c:pt>
                <c:pt idx="160">
                  <c:v>66058</c:v>
                </c:pt>
                <c:pt idx="161">
                  <c:v>66936</c:v>
                </c:pt>
                <c:pt idx="162">
                  <c:v>67468</c:v>
                </c:pt>
                <c:pt idx="163">
                  <c:v>67807</c:v>
                </c:pt>
                <c:pt idx="164">
                  <c:v>68513</c:v>
                </c:pt>
                <c:pt idx="165">
                  <c:v>69808</c:v>
                </c:pt>
                <c:pt idx="166">
                  <c:v>70103</c:v>
                </c:pt>
                <c:pt idx="167">
                  <c:v>69838</c:v>
                </c:pt>
                <c:pt idx="168">
                  <c:v>71811</c:v>
                </c:pt>
                <c:pt idx="169">
                  <c:v>73034</c:v>
                </c:pt>
                <c:pt idx="170">
                  <c:v>71823</c:v>
                </c:pt>
                <c:pt idx="171">
                  <c:v>72876</c:v>
                </c:pt>
                <c:pt idx="172">
                  <c:v>73235</c:v>
                </c:pt>
                <c:pt idx="173">
                  <c:v>72953</c:v>
                </c:pt>
                <c:pt idx="174">
                  <c:v>73008</c:v>
                </c:pt>
                <c:pt idx="175">
                  <c:v>74841</c:v>
                </c:pt>
                <c:pt idx="176">
                  <c:v>77002</c:v>
                </c:pt>
                <c:pt idx="177">
                  <c:v>80976</c:v>
                </c:pt>
                <c:pt idx="178">
                  <c:v>82120</c:v>
                </c:pt>
                <c:pt idx="179">
                  <c:v>80368</c:v>
                </c:pt>
                <c:pt idx="180">
                  <c:v>81992</c:v>
                </c:pt>
                <c:pt idx="181">
                  <c:v>82751</c:v>
                </c:pt>
                <c:pt idx="182">
                  <c:v>83071</c:v>
                </c:pt>
                <c:pt idx="183">
                  <c:v>83271</c:v>
                </c:pt>
                <c:pt idx="184">
                  <c:v>83312</c:v>
                </c:pt>
                <c:pt idx="185">
                  <c:v>83616</c:v>
                </c:pt>
                <c:pt idx="186">
                  <c:v>83783</c:v>
                </c:pt>
                <c:pt idx="187">
                  <c:v>83328</c:v>
                </c:pt>
                <c:pt idx="188">
                  <c:v>83445</c:v>
                </c:pt>
                <c:pt idx="189">
                  <c:v>82701</c:v>
                </c:pt>
                <c:pt idx="190">
                  <c:v>83006</c:v>
                </c:pt>
                <c:pt idx="191">
                  <c:v>84309</c:v>
                </c:pt>
                <c:pt idx="192">
                  <c:v>90883</c:v>
                </c:pt>
                <c:pt idx="193">
                  <c:v>90232</c:v>
                </c:pt>
                <c:pt idx="194">
                  <c:v>88416</c:v>
                </c:pt>
                <c:pt idx="195">
                  <c:v>88204</c:v>
                </c:pt>
                <c:pt idx="196">
                  <c:v>88418</c:v>
                </c:pt>
                <c:pt idx="197">
                  <c:v>88517</c:v>
                </c:pt>
                <c:pt idx="198">
                  <c:v>88634</c:v>
                </c:pt>
                <c:pt idx="199">
                  <c:v>88576</c:v>
                </c:pt>
                <c:pt idx="200">
                  <c:v>88754</c:v>
                </c:pt>
                <c:pt idx="201">
                  <c:v>90243</c:v>
                </c:pt>
                <c:pt idx="202">
                  <c:v>89845</c:v>
                </c:pt>
                <c:pt idx="203">
                  <c:v>91712</c:v>
                </c:pt>
                <c:pt idx="204">
                  <c:v>91382</c:v>
                </c:pt>
                <c:pt idx="205">
                  <c:v>90605</c:v>
                </c:pt>
                <c:pt idx="206">
                  <c:v>92196</c:v>
                </c:pt>
                <c:pt idx="207">
                  <c:v>92655</c:v>
                </c:pt>
                <c:pt idx="208">
                  <c:v>93813</c:v>
                </c:pt>
                <c:pt idx="209">
                  <c:v>93216</c:v>
                </c:pt>
                <c:pt idx="210">
                  <c:v>93530</c:v>
                </c:pt>
                <c:pt idx="211">
                  <c:v>95419</c:v>
                </c:pt>
                <c:pt idx="212">
                  <c:v>96075</c:v>
                </c:pt>
                <c:pt idx="213">
                  <c:v>97569</c:v>
                </c:pt>
                <c:pt idx="214">
                  <c:v>98114</c:v>
                </c:pt>
                <c:pt idx="215">
                  <c:v>98197</c:v>
                </c:pt>
                <c:pt idx="216">
                  <c:v>99943</c:v>
                </c:pt>
                <c:pt idx="217">
                  <c:v>100546</c:v>
                </c:pt>
                <c:pt idx="218">
                  <c:v>101939</c:v>
                </c:pt>
                <c:pt idx="219">
                  <c:v>101882</c:v>
                </c:pt>
                <c:pt idx="220">
                  <c:v>101867</c:v>
                </c:pt>
                <c:pt idx="221">
                  <c:v>100645</c:v>
                </c:pt>
                <c:pt idx="222">
                  <c:v>99879</c:v>
                </c:pt>
                <c:pt idx="223">
                  <c:v>99926</c:v>
                </c:pt>
                <c:pt idx="224">
                  <c:v>99961</c:v>
                </c:pt>
                <c:pt idx="225">
                  <c:v>99508</c:v>
                </c:pt>
                <c:pt idx="226">
                  <c:v>99245</c:v>
                </c:pt>
                <c:pt idx="227">
                  <c:v>98638</c:v>
                </c:pt>
                <c:pt idx="228">
                  <c:v>98638</c:v>
                </c:pt>
                <c:pt idx="229">
                  <c:v>99117</c:v>
                </c:pt>
                <c:pt idx="230">
                  <c:v>99210</c:v>
                </c:pt>
                <c:pt idx="231">
                  <c:v>99382</c:v>
                </c:pt>
                <c:pt idx="232">
                  <c:v>99010</c:v>
                </c:pt>
                <c:pt idx="233">
                  <c:v>99832</c:v>
                </c:pt>
                <c:pt idx="234">
                  <c:v>98829</c:v>
                </c:pt>
                <c:pt idx="235">
                  <c:v>97921</c:v>
                </c:pt>
                <c:pt idx="236">
                  <c:v>97982</c:v>
                </c:pt>
                <c:pt idx="237">
                  <c:v>98647</c:v>
                </c:pt>
                <c:pt idx="238">
                  <c:v>98647</c:v>
                </c:pt>
                <c:pt idx="239">
                  <c:v>99016</c:v>
                </c:pt>
                <c:pt idx="240">
                  <c:v>99030</c:v>
                </c:pt>
                <c:pt idx="241">
                  <c:v>98926</c:v>
                </c:pt>
                <c:pt idx="242">
                  <c:v>98989</c:v>
                </c:pt>
                <c:pt idx="243">
                  <c:v>99032</c:v>
                </c:pt>
                <c:pt idx="244">
                  <c:v>99118</c:v>
                </c:pt>
                <c:pt idx="245">
                  <c:v>97857</c:v>
                </c:pt>
                <c:pt idx="246">
                  <c:v>96939</c:v>
                </c:pt>
                <c:pt idx="247">
                  <c:v>96722</c:v>
                </c:pt>
                <c:pt idx="248">
                  <c:v>97199</c:v>
                </c:pt>
                <c:pt idx="249">
                  <c:v>97306</c:v>
                </c:pt>
                <c:pt idx="250">
                  <c:v>95556</c:v>
                </c:pt>
                <c:pt idx="251">
                  <c:v>94090</c:v>
                </c:pt>
                <c:pt idx="252">
                  <c:v>93244</c:v>
                </c:pt>
                <c:pt idx="253">
                  <c:v>93368</c:v>
                </c:pt>
                <c:pt idx="254">
                  <c:v>92541</c:v>
                </c:pt>
                <c:pt idx="255">
                  <c:v>92407</c:v>
                </c:pt>
                <c:pt idx="256">
                  <c:v>90551</c:v>
                </c:pt>
                <c:pt idx="257">
                  <c:v>91216</c:v>
                </c:pt>
                <c:pt idx="258">
                  <c:v>97602</c:v>
                </c:pt>
                <c:pt idx="259">
                  <c:v>97175</c:v>
                </c:pt>
                <c:pt idx="260">
                  <c:v>97162</c:v>
                </c:pt>
                <c:pt idx="261">
                  <c:v>98311</c:v>
                </c:pt>
                <c:pt idx="262">
                  <c:v>98267</c:v>
                </c:pt>
                <c:pt idx="263">
                  <c:v>98200</c:v>
                </c:pt>
                <c:pt idx="264">
                  <c:v>98739</c:v>
                </c:pt>
                <c:pt idx="265">
                  <c:v>98350</c:v>
                </c:pt>
                <c:pt idx="266">
                  <c:v>97811</c:v>
                </c:pt>
                <c:pt idx="267">
                  <c:v>97729</c:v>
                </c:pt>
                <c:pt idx="268">
                  <c:v>97811</c:v>
                </c:pt>
                <c:pt idx="269">
                  <c:v>98365</c:v>
                </c:pt>
                <c:pt idx="270">
                  <c:v>96824</c:v>
                </c:pt>
                <c:pt idx="271">
                  <c:v>97947</c:v>
                </c:pt>
                <c:pt idx="272">
                  <c:v>104184</c:v>
                </c:pt>
                <c:pt idx="273">
                  <c:v>103952</c:v>
                </c:pt>
                <c:pt idx="274">
                  <c:v>104320</c:v>
                </c:pt>
                <c:pt idx="275">
                  <c:v>104062</c:v>
                </c:pt>
                <c:pt idx="276">
                  <c:v>104496</c:v>
                </c:pt>
                <c:pt idx="277">
                  <c:v>104928</c:v>
                </c:pt>
                <c:pt idx="278">
                  <c:v>106854</c:v>
                </c:pt>
                <c:pt idx="279">
                  <c:v>107805</c:v>
                </c:pt>
                <c:pt idx="280">
                  <c:v>106506</c:v>
                </c:pt>
                <c:pt idx="281">
                  <c:v>105659</c:v>
                </c:pt>
                <c:pt idx="282">
                  <c:v>106286</c:v>
                </c:pt>
                <c:pt idx="283">
                  <c:v>106506</c:v>
                </c:pt>
                <c:pt idx="284">
                  <c:v>105480</c:v>
                </c:pt>
                <c:pt idx="285">
                  <c:v>105859</c:v>
                </c:pt>
                <c:pt idx="286">
                  <c:v>106536</c:v>
                </c:pt>
                <c:pt idx="287">
                  <c:v>107088</c:v>
                </c:pt>
                <c:pt idx="288">
                  <c:v>107076</c:v>
                </c:pt>
                <c:pt idx="289">
                  <c:v>105314</c:v>
                </c:pt>
                <c:pt idx="290">
                  <c:v>105381</c:v>
                </c:pt>
                <c:pt idx="291">
                  <c:v>104279</c:v>
                </c:pt>
                <c:pt idx="292">
                  <c:v>103940</c:v>
                </c:pt>
                <c:pt idx="293">
                  <c:v>102081</c:v>
                </c:pt>
                <c:pt idx="294">
                  <c:v>101674</c:v>
                </c:pt>
                <c:pt idx="295">
                  <c:v>100950</c:v>
                </c:pt>
                <c:pt idx="296">
                  <c:v>101357</c:v>
                </c:pt>
                <c:pt idx="297">
                  <c:v>101557</c:v>
                </c:pt>
                <c:pt idx="298">
                  <c:v>100851</c:v>
                </c:pt>
                <c:pt idx="299">
                  <c:v>100376</c:v>
                </c:pt>
                <c:pt idx="300">
                  <c:v>100231</c:v>
                </c:pt>
                <c:pt idx="301">
                  <c:v>97934</c:v>
                </c:pt>
                <c:pt idx="302">
                  <c:v>97774</c:v>
                </c:pt>
                <c:pt idx="303">
                  <c:v>96865</c:v>
                </c:pt>
                <c:pt idx="304">
                  <c:v>96617</c:v>
                </c:pt>
                <c:pt idx="305">
                  <c:v>96853</c:v>
                </c:pt>
                <c:pt idx="306">
                  <c:v>95216</c:v>
                </c:pt>
                <c:pt idx="307">
                  <c:v>95467</c:v>
                </c:pt>
                <c:pt idx="308">
                  <c:v>93918</c:v>
                </c:pt>
                <c:pt idx="309">
                  <c:v>92506</c:v>
                </c:pt>
                <c:pt idx="310">
                  <c:v>92657</c:v>
                </c:pt>
                <c:pt idx="311">
                  <c:v>92682</c:v>
                </c:pt>
                <c:pt idx="312">
                  <c:v>92511</c:v>
                </c:pt>
                <c:pt idx="313">
                  <c:v>91544</c:v>
                </c:pt>
                <c:pt idx="314">
                  <c:v>93277</c:v>
                </c:pt>
                <c:pt idx="315">
                  <c:v>91165</c:v>
                </c:pt>
                <c:pt idx="316">
                  <c:v>91585</c:v>
                </c:pt>
                <c:pt idx="317">
                  <c:v>91699</c:v>
                </c:pt>
                <c:pt idx="318">
                  <c:v>91249</c:v>
                </c:pt>
                <c:pt idx="319">
                  <c:v>90375</c:v>
                </c:pt>
                <c:pt idx="320">
                  <c:v>89986</c:v>
                </c:pt>
                <c:pt idx="321">
                  <c:v>90158</c:v>
                </c:pt>
                <c:pt idx="322">
                  <c:v>90821</c:v>
                </c:pt>
                <c:pt idx="323">
                  <c:v>89846</c:v>
                </c:pt>
              </c:numCache>
            </c:numRef>
          </c:val>
          <c:smooth val="0"/>
          <c:extLst xmlns:c16r2="http://schemas.microsoft.com/office/drawing/2015/06/chart">
            <c:ext xmlns:c16="http://schemas.microsoft.com/office/drawing/2014/chart" uri="{C3380CC4-5D6E-409C-BE32-E72D297353CC}">
              <c16:uniqueId val="{00000000-A444-45B5-9EDA-251DE570CC3E}"/>
            </c:ext>
          </c:extLst>
        </c:ser>
        <c:dLbls>
          <c:showLegendKey val="0"/>
          <c:showVal val="0"/>
          <c:showCatName val="0"/>
          <c:showSerName val="0"/>
          <c:showPercent val="0"/>
          <c:showBubbleSize val="0"/>
        </c:dLbls>
        <c:marker val="1"/>
        <c:smooth val="0"/>
        <c:axId val="101886208"/>
        <c:axId val="101908480"/>
      </c:lineChart>
      <c:catAx>
        <c:axId val="101886208"/>
        <c:scaling>
          <c:orientation val="minMax"/>
        </c:scaling>
        <c:delete val="0"/>
        <c:axPos val="b"/>
        <c:numFmt formatCode="General" sourceLinked="1"/>
        <c:majorTickMark val="out"/>
        <c:minorTickMark val="none"/>
        <c:tickLblPos val="nextTo"/>
        <c:spPr>
          <a:ln w="12700">
            <a:solidFill>
              <a:srgbClr val="000000"/>
            </a:solidFill>
            <a:prstDash val="solid"/>
          </a:ln>
        </c:spPr>
        <c:txPr>
          <a:bodyPr rot="-2700000" vert="horz" anchor="b" anchorCtr="1"/>
          <a:lstStyle/>
          <a:p>
            <a:pPr>
              <a:defRPr sz="1000" b="0" i="0" u="none" strike="noStrike" baseline="0">
                <a:solidFill>
                  <a:srgbClr val="000000"/>
                </a:solidFill>
                <a:latin typeface="Arial"/>
                <a:ea typeface="Arial"/>
                <a:cs typeface="Arial"/>
              </a:defRPr>
            </a:pPr>
            <a:endParaRPr lang="en-US"/>
          </a:p>
        </c:txPr>
        <c:crossAx val="101908480"/>
        <c:crosses val="autoZero"/>
        <c:auto val="1"/>
        <c:lblAlgn val="l"/>
        <c:lblOffset val="100"/>
        <c:tickLblSkip val="12"/>
        <c:tickMarkSkip val="12"/>
        <c:noMultiLvlLbl val="0"/>
      </c:catAx>
      <c:valAx>
        <c:axId val="101908480"/>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01886208"/>
        <c:crosses val="autoZero"/>
        <c:crossBetween val="between"/>
      </c:valAx>
      <c:spPr>
        <a:solidFill>
          <a:srgbClr val="C0C0C0"/>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264808964747"/>
          <c:y val="0.12232294310318648"/>
          <c:w val="0.88726478533249042"/>
          <c:h val="0.7822590962396625"/>
        </c:manualLayout>
      </c:layout>
      <c:lineChart>
        <c:grouping val="standard"/>
        <c:varyColors val="0"/>
        <c:ser>
          <c:idx val="0"/>
          <c:order val="0"/>
          <c:tx>
            <c:v>Uniformed Personnell</c:v>
          </c:tx>
          <c:spPr>
            <a:ln w="28575" cap="rnd">
              <a:solidFill>
                <a:schemeClr val="tx1"/>
              </a:solidFill>
              <a:round/>
            </a:ln>
            <a:effectLst/>
          </c:spPr>
          <c:marker>
            <c:symbol val="none"/>
          </c:marker>
          <c:cat>
            <c:numRef>
              <c:f>'Data-C#-YrMax'!$A$7:$A$80</c:f>
              <c:numCache>
                <c:formatCode>0</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'Data-C#-YrMax'!$I$7:$I$80</c:f>
              <c:numCache>
                <c:formatCode>#,##0</c:formatCode>
                <c:ptCount val="71"/>
                <c:pt idx="0">
                  <c:v>8</c:v>
                </c:pt>
                <c:pt idx="1">
                  <c:v>8</c:v>
                </c:pt>
                <c:pt idx="2">
                  <c:v>8</c:v>
                </c:pt>
                <c:pt idx="3">
                  <c:v>8</c:v>
                </c:pt>
                <c:pt idx="4">
                  <c:v>28</c:v>
                </c:pt>
                <c:pt idx="5">
                  <c:v>29</c:v>
                </c:pt>
                <c:pt idx="6">
                  <c:v>1029</c:v>
                </c:pt>
                <c:pt idx="7">
                  <c:v>1201</c:v>
                </c:pt>
                <c:pt idx="8">
                  <c:v>1278</c:v>
                </c:pt>
                <c:pt idx="9">
                  <c:v>965</c:v>
                </c:pt>
                <c:pt idx="10">
                  <c:v>1240</c:v>
                </c:pt>
                <c:pt idx="11">
                  <c:v>1265</c:v>
                </c:pt>
                <c:pt idx="12">
                  <c:v>1277</c:v>
                </c:pt>
                <c:pt idx="13">
                  <c:v>1331</c:v>
                </c:pt>
                <c:pt idx="14">
                  <c:v>2405</c:v>
                </c:pt>
                <c:pt idx="15">
                  <c:v>2182</c:v>
                </c:pt>
                <c:pt idx="16">
                  <c:v>2171</c:v>
                </c:pt>
                <c:pt idx="17">
                  <c:v>1732</c:v>
                </c:pt>
                <c:pt idx="18">
                  <c:v>937</c:v>
                </c:pt>
                <c:pt idx="19">
                  <c:v>937</c:v>
                </c:pt>
                <c:pt idx="20">
                  <c:v>937</c:v>
                </c:pt>
                <c:pt idx="21">
                  <c:v>937</c:v>
                </c:pt>
                <c:pt idx="22">
                  <c:v>937</c:v>
                </c:pt>
                <c:pt idx="23">
                  <c:v>1418</c:v>
                </c:pt>
                <c:pt idx="24">
                  <c:v>2215</c:v>
                </c:pt>
                <c:pt idx="25">
                  <c:v>1962</c:v>
                </c:pt>
                <c:pt idx="26">
                  <c:v>2002</c:v>
                </c:pt>
                <c:pt idx="27">
                  <c:v>1986</c:v>
                </c:pt>
                <c:pt idx="28">
                  <c:v>2092</c:v>
                </c:pt>
                <c:pt idx="29">
                  <c:v>1976</c:v>
                </c:pt>
                <c:pt idx="30">
                  <c:v>1190</c:v>
                </c:pt>
                <c:pt idx="31">
                  <c:v>1190</c:v>
                </c:pt>
                <c:pt idx="32">
                  <c:v>1190</c:v>
                </c:pt>
                <c:pt idx="33">
                  <c:v>1190</c:v>
                </c:pt>
                <c:pt idx="34">
                  <c:v>1190</c:v>
                </c:pt>
                <c:pt idx="35">
                  <c:v>1196</c:v>
                </c:pt>
                <c:pt idx="36">
                  <c:v>1196</c:v>
                </c:pt>
                <c:pt idx="37">
                  <c:v>821</c:v>
                </c:pt>
                <c:pt idx="38">
                  <c:v>1366</c:v>
                </c:pt>
                <c:pt idx="39">
                  <c:v>1248</c:v>
                </c:pt>
                <c:pt idx="40">
                  <c:v>1002</c:v>
                </c:pt>
                <c:pt idx="41">
                  <c:v>1176</c:v>
                </c:pt>
                <c:pt idx="42">
                  <c:v>3285</c:v>
                </c:pt>
                <c:pt idx="43">
                  <c:v>3336</c:v>
                </c:pt>
                <c:pt idx="44">
                  <c:v>2811</c:v>
                </c:pt>
                <c:pt idx="45">
                  <c:v>3098</c:v>
                </c:pt>
                <c:pt idx="46">
                  <c:v>1070</c:v>
                </c:pt>
                <c:pt idx="47">
                  <c:v>1090</c:v>
                </c:pt>
                <c:pt idx="48">
                  <c:v>300</c:v>
                </c:pt>
                <c:pt idx="49">
                  <c:v>376</c:v>
                </c:pt>
                <c:pt idx="50">
                  <c:v>568</c:v>
                </c:pt>
                <c:pt idx="51">
                  <c:v>582</c:v>
                </c:pt>
                <c:pt idx="52">
                  <c:v>305</c:v>
                </c:pt>
                <c:pt idx="53">
                  <c:v>268</c:v>
                </c:pt>
                <c:pt idx="54">
                  <c:v>726</c:v>
                </c:pt>
                <c:pt idx="55">
                  <c:v>387</c:v>
                </c:pt>
                <c:pt idx="56">
                  <c:v>370</c:v>
                </c:pt>
                <c:pt idx="57" formatCode="General">
                  <c:v>164</c:v>
                </c:pt>
                <c:pt idx="58" formatCode="General">
                  <c:v>179</c:v>
                </c:pt>
                <c:pt idx="59" formatCode="General">
                  <c:v>179</c:v>
                </c:pt>
                <c:pt idx="60" formatCode="General">
                  <c:v>221</c:v>
                </c:pt>
                <c:pt idx="61" formatCode="General">
                  <c:v>224</c:v>
                </c:pt>
                <c:pt idx="62" formatCode="General">
                  <c:v>199</c:v>
                </c:pt>
                <c:pt idx="63" formatCode="General">
                  <c:v>153</c:v>
                </c:pt>
                <c:pt idx="64" formatCode="General">
                  <c:v>120</c:v>
                </c:pt>
                <c:pt idx="65" formatCode="General">
                  <c:v>113</c:v>
                </c:pt>
                <c:pt idx="66" formatCode="General">
                  <c:v>113</c:v>
                </c:pt>
                <c:pt idx="67" formatCode="General">
                  <c:v>122</c:v>
                </c:pt>
                <c:pt idx="68" formatCode="General">
                  <c:v>178</c:v>
                </c:pt>
              </c:numCache>
            </c:numRef>
          </c:val>
          <c:smooth val="0"/>
          <c:extLst xmlns:c16r2="http://schemas.microsoft.com/office/drawing/2015/06/chart">
            <c:ext xmlns:c16="http://schemas.microsoft.com/office/drawing/2014/chart" uri="{C3380CC4-5D6E-409C-BE32-E72D297353CC}">
              <c16:uniqueId val="{00000000-60DB-4275-8989-0C4BCCCB9F5D}"/>
            </c:ext>
          </c:extLst>
        </c:ser>
        <c:dLbls>
          <c:showLegendKey val="0"/>
          <c:showVal val="0"/>
          <c:showCatName val="0"/>
          <c:showSerName val="0"/>
          <c:showPercent val="0"/>
          <c:showBubbleSize val="0"/>
        </c:dLbls>
        <c:marker val="1"/>
        <c:smooth val="0"/>
        <c:axId val="54565504"/>
        <c:axId val="54583680"/>
      </c:lineChart>
      <c:catAx>
        <c:axId val="54565504"/>
        <c:scaling>
          <c:orientation val="minMax"/>
        </c:scaling>
        <c:delete val="0"/>
        <c:axPos val="b"/>
        <c:numFmt formatCode="0"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583680"/>
        <c:crosses val="autoZero"/>
        <c:auto val="1"/>
        <c:lblAlgn val="ctr"/>
        <c:lblOffset val="100"/>
        <c:tickLblSkip val="5"/>
        <c:tickMarkSkip val="5"/>
        <c:noMultiLvlLbl val="0"/>
      </c:catAx>
      <c:valAx>
        <c:axId val="54583680"/>
        <c:scaling>
          <c:orientation val="minMax"/>
          <c:max val="3500"/>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565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22739839904354"/>
          <c:y val="0.16894762336645089"/>
          <c:w val="0.73719293206676573"/>
          <c:h val="0.69561879045224062"/>
        </c:manualLayout>
      </c:layout>
      <c:lineChart>
        <c:grouping val="standard"/>
        <c:varyColors val="0"/>
        <c:ser>
          <c:idx val="5"/>
          <c:order val="2"/>
          <c:tx>
            <c:v>Total</c:v>
          </c:tx>
          <c:spPr>
            <a:ln w="31750">
              <a:solidFill>
                <a:srgbClr val="FF0000"/>
              </a:solidFill>
            </a:ln>
          </c:spPr>
          <c:marker>
            <c:symbol val="none"/>
          </c:marker>
          <c:cat>
            <c:numRef>
              <c:f>Data!$AF$196:$AF$363</c:f>
              <c:numCache>
                <c:formatCode>General</c:formatCode>
                <c:ptCount val="168"/>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numCache>
            </c:numRef>
          </c:cat>
          <c:val>
            <c:numRef>
              <c:f>Data!$I$196:$I$363</c:f>
              <c:numCache>
                <c:formatCode>#,##0</c:formatCode>
                <c:ptCount val="168"/>
                <c:pt idx="0">
                  <c:v>314</c:v>
                </c:pt>
                <c:pt idx="1">
                  <c:v>327</c:v>
                </c:pt>
                <c:pt idx="2">
                  <c:v>327</c:v>
                </c:pt>
                <c:pt idx="3">
                  <c:v>320</c:v>
                </c:pt>
                <c:pt idx="4">
                  <c:v>322</c:v>
                </c:pt>
                <c:pt idx="5">
                  <c:v>325</c:v>
                </c:pt>
                <c:pt idx="6">
                  <c:v>307</c:v>
                </c:pt>
                <c:pt idx="7">
                  <c:v>312</c:v>
                </c:pt>
                <c:pt idx="8">
                  <c:v>332</c:v>
                </c:pt>
                <c:pt idx="9">
                  <c:v>361</c:v>
                </c:pt>
                <c:pt idx="10">
                  <c:v>382</c:v>
                </c:pt>
                <c:pt idx="11">
                  <c:v>387</c:v>
                </c:pt>
                <c:pt idx="12">
                  <c:v>370</c:v>
                </c:pt>
                <c:pt idx="13">
                  <c:v>352</c:v>
                </c:pt>
                <c:pt idx="14">
                  <c:v>169</c:v>
                </c:pt>
                <c:pt idx="15">
                  <c:v>158</c:v>
                </c:pt>
                <c:pt idx="16">
                  <c:v>127</c:v>
                </c:pt>
                <c:pt idx="17">
                  <c:v>133</c:v>
                </c:pt>
                <c:pt idx="18">
                  <c:v>132</c:v>
                </c:pt>
                <c:pt idx="19">
                  <c:v>126</c:v>
                </c:pt>
                <c:pt idx="20">
                  <c:v>124</c:v>
                </c:pt>
                <c:pt idx="21" formatCode="General">
                  <c:v>124</c:v>
                </c:pt>
                <c:pt idx="22" formatCode="General">
                  <c:v>142</c:v>
                </c:pt>
                <c:pt idx="23" formatCode="General">
                  <c:v>132</c:v>
                </c:pt>
                <c:pt idx="24" formatCode="General">
                  <c:v>141</c:v>
                </c:pt>
                <c:pt idx="25" formatCode="General">
                  <c:v>141</c:v>
                </c:pt>
                <c:pt idx="26" formatCode="General">
                  <c:v>139</c:v>
                </c:pt>
                <c:pt idx="27" formatCode="General">
                  <c:v>129</c:v>
                </c:pt>
                <c:pt idx="28" formatCode="General">
                  <c:v>131</c:v>
                </c:pt>
                <c:pt idx="29" formatCode="General">
                  <c:v>132</c:v>
                </c:pt>
                <c:pt idx="30" formatCode="General">
                  <c:v>125</c:v>
                </c:pt>
                <c:pt idx="31" formatCode="General">
                  <c:v>128</c:v>
                </c:pt>
                <c:pt idx="32" formatCode="General">
                  <c:v>131</c:v>
                </c:pt>
                <c:pt idx="33" formatCode="General">
                  <c:v>157</c:v>
                </c:pt>
                <c:pt idx="34" formatCode="General">
                  <c:v>164</c:v>
                </c:pt>
                <c:pt idx="35" formatCode="General">
                  <c:v>149</c:v>
                </c:pt>
                <c:pt idx="36" formatCode="General">
                  <c:v>168</c:v>
                </c:pt>
                <c:pt idx="37" formatCode="General">
                  <c:v>171</c:v>
                </c:pt>
                <c:pt idx="38" formatCode="General">
                  <c:v>169</c:v>
                </c:pt>
                <c:pt idx="39" formatCode="General">
                  <c:v>171</c:v>
                </c:pt>
                <c:pt idx="40" formatCode="General">
                  <c:v>168</c:v>
                </c:pt>
                <c:pt idx="41" formatCode="General">
                  <c:v>168</c:v>
                </c:pt>
                <c:pt idx="42" formatCode="General">
                  <c:v>167</c:v>
                </c:pt>
                <c:pt idx="43" formatCode="General">
                  <c:v>168</c:v>
                </c:pt>
                <c:pt idx="44" formatCode="General">
                  <c:v>160</c:v>
                </c:pt>
                <c:pt idx="45" formatCode="General">
                  <c:v>177</c:v>
                </c:pt>
                <c:pt idx="46" formatCode="General">
                  <c:v>175</c:v>
                </c:pt>
                <c:pt idx="47" formatCode="General">
                  <c:v>179</c:v>
                </c:pt>
                <c:pt idx="48" formatCode="General">
                  <c:v>179</c:v>
                </c:pt>
                <c:pt idx="49" formatCode="General">
                  <c:v>171</c:v>
                </c:pt>
                <c:pt idx="50" formatCode="General">
                  <c:v>192</c:v>
                </c:pt>
                <c:pt idx="51" formatCode="General">
                  <c:v>184</c:v>
                </c:pt>
                <c:pt idx="52" formatCode="General">
                  <c:v>183</c:v>
                </c:pt>
                <c:pt idx="53" formatCode="General">
                  <c:v>176</c:v>
                </c:pt>
                <c:pt idx="54" formatCode="General">
                  <c:v>182</c:v>
                </c:pt>
                <c:pt idx="55" formatCode="General">
                  <c:v>177</c:v>
                </c:pt>
                <c:pt idx="56" formatCode="General">
                  <c:v>178</c:v>
                </c:pt>
                <c:pt idx="57" formatCode="General">
                  <c:v>179</c:v>
                </c:pt>
                <c:pt idx="58" formatCode="General">
                  <c:v>176</c:v>
                </c:pt>
                <c:pt idx="59" formatCode="General">
                  <c:v>170</c:v>
                </c:pt>
                <c:pt idx="60" formatCode="General">
                  <c:v>142</c:v>
                </c:pt>
                <c:pt idx="61" formatCode="General">
                  <c:v>160</c:v>
                </c:pt>
                <c:pt idx="62" formatCode="General">
                  <c:v>168</c:v>
                </c:pt>
                <c:pt idx="63" formatCode="General">
                  <c:v>160</c:v>
                </c:pt>
                <c:pt idx="64" formatCode="General">
                  <c:v>186</c:v>
                </c:pt>
                <c:pt idx="65" formatCode="General">
                  <c:v>215</c:v>
                </c:pt>
                <c:pt idx="66" formatCode="General">
                  <c:v>186</c:v>
                </c:pt>
                <c:pt idx="67" formatCode="General">
                  <c:v>221</c:v>
                </c:pt>
                <c:pt idx="68" formatCode="General">
                  <c:v>200</c:v>
                </c:pt>
                <c:pt idx="69" formatCode="General">
                  <c:v>200</c:v>
                </c:pt>
                <c:pt idx="70" formatCode="General">
                  <c:v>197</c:v>
                </c:pt>
                <c:pt idx="71" formatCode="General">
                  <c:v>198</c:v>
                </c:pt>
                <c:pt idx="72" formatCode="General">
                  <c:v>224</c:v>
                </c:pt>
                <c:pt idx="73" formatCode="General">
                  <c:v>220</c:v>
                </c:pt>
                <c:pt idx="74" formatCode="General">
                  <c:v>221</c:v>
                </c:pt>
                <c:pt idx="75" formatCode="General">
                  <c:v>213</c:v>
                </c:pt>
                <c:pt idx="76" formatCode="General">
                  <c:v>213</c:v>
                </c:pt>
                <c:pt idx="77" formatCode="General">
                  <c:v>210</c:v>
                </c:pt>
                <c:pt idx="78" formatCode="General">
                  <c:v>172</c:v>
                </c:pt>
                <c:pt idx="79" formatCode="General">
                  <c:v>191</c:v>
                </c:pt>
                <c:pt idx="80" formatCode="General">
                  <c:v>197</c:v>
                </c:pt>
                <c:pt idx="81" formatCode="General">
                  <c:v>198</c:v>
                </c:pt>
                <c:pt idx="82" formatCode="General">
                  <c:v>188</c:v>
                </c:pt>
                <c:pt idx="83" formatCode="General">
                  <c:v>190</c:v>
                </c:pt>
                <c:pt idx="84" formatCode="General">
                  <c:v>199</c:v>
                </c:pt>
                <c:pt idx="85" formatCode="General">
                  <c:v>195</c:v>
                </c:pt>
                <c:pt idx="86" formatCode="General">
                  <c:v>168</c:v>
                </c:pt>
                <c:pt idx="87" formatCode="General">
                  <c:v>163</c:v>
                </c:pt>
                <c:pt idx="88" formatCode="General">
                  <c:v>158</c:v>
                </c:pt>
                <c:pt idx="89" formatCode="General">
                  <c:v>153</c:v>
                </c:pt>
                <c:pt idx="90" formatCode="General">
                  <c:v>153</c:v>
                </c:pt>
                <c:pt idx="91" formatCode="General">
                  <c:v>152</c:v>
                </c:pt>
                <c:pt idx="92" formatCode="General">
                  <c:v>148</c:v>
                </c:pt>
                <c:pt idx="93" formatCode="General">
                  <c:v>149</c:v>
                </c:pt>
                <c:pt idx="94" formatCode="General">
                  <c:v>149</c:v>
                </c:pt>
                <c:pt idx="95" formatCode="General">
                  <c:v>150</c:v>
                </c:pt>
                <c:pt idx="96" formatCode="General">
                  <c:v>130</c:v>
                </c:pt>
                <c:pt idx="97" formatCode="General">
                  <c:v>132</c:v>
                </c:pt>
                <c:pt idx="98" formatCode="General">
                  <c:v>132</c:v>
                </c:pt>
                <c:pt idx="99" formatCode="General">
                  <c:v>123</c:v>
                </c:pt>
                <c:pt idx="100" formatCode="General">
                  <c:v>123</c:v>
                </c:pt>
                <c:pt idx="101" formatCode="General">
                  <c:v>160</c:v>
                </c:pt>
                <c:pt idx="102" formatCode="General">
                  <c:v>157</c:v>
                </c:pt>
                <c:pt idx="103" formatCode="General">
                  <c:v>158</c:v>
                </c:pt>
                <c:pt idx="104" formatCode="General">
                  <c:v>157</c:v>
                </c:pt>
                <c:pt idx="105" formatCode="General">
                  <c:v>153</c:v>
                </c:pt>
                <c:pt idx="106" formatCode="General">
                  <c:v>116</c:v>
                </c:pt>
                <c:pt idx="107" formatCode="General">
                  <c:v>115</c:v>
                </c:pt>
                <c:pt idx="108" formatCode="General">
                  <c:v>115</c:v>
                </c:pt>
                <c:pt idx="109" formatCode="General">
                  <c:v>122</c:v>
                </c:pt>
                <c:pt idx="110" formatCode="General">
                  <c:v>122</c:v>
                </c:pt>
                <c:pt idx="111" formatCode="General">
                  <c:v>120</c:v>
                </c:pt>
                <c:pt idx="112" formatCode="General">
                  <c:v>120</c:v>
                </c:pt>
                <c:pt idx="113" formatCode="General">
                  <c:v>118</c:v>
                </c:pt>
                <c:pt idx="114" formatCode="General">
                  <c:v>118</c:v>
                </c:pt>
                <c:pt idx="115" formatCode="General">
                  <c:v>118</c:v>
                </c:pt>
                <c:pt idx="116" formatCode="General">
                  <c:v>118</c:v>
                </c:pt>
                <c:pt idx="117" formatCode="General">
                  <c:v>88</c:v>
                </c:pt>
                <c:pt idx="118" formatCode="General">
                  <c:v>113</c:v>
                </c:pt>
                <c:pt idx="119" formatCode="General">
                  <c:v>113</c:v>
                </c:pt>
                <c:pt idx="120" formatCode="General">
                  <c:v>113</c:v>
                </c:pt>
                <c:pt idx="121" formatCode="General">
                  <c:v>90</c:v>
                </c:pt>
                <c:pt idx="122" formatCode="General">
                  <c:v>122</c:v>
                </c:pt>
                <c:pt idx="123" formatCode="General">
                  <c:v>122</c:v>
                </c:pt>
                <c:pt idx="124" formatCode="General">
                  <c:v>115</c:v>
                </c:pt>
                <c:pt idx="125" formatCode="General">
                  <c:v>111</c:v>
                </c:pt>
                <c:pt idx="126" formatCode="General">
                  <c:v>112</c:v>
                </c:pt>
                <c:pt idx="127" formatCode="General">
                  <c:v>116</c:v>
                </c:pt>
                <c:pt idx="128" formatCode="General">
                  <c:v>115</c:v>
                </c:pt>
                <c:pt idx="129" formatCode="General">
                  <c:v>116</c:v>
                </c:pt>
                <c:pt idx="130" formatCode="General">
                  <c:v>112</c:v>
                </c:pt>
                <c:pt idx="131" formatCode="General">
                  <c:v>113</c:v>
                </c:pt>
                <c:pt idx="132" formatCode="General">
                  <c:v>113</c:v>
                </c:pt>
                <c:pt idx="133" formatCode="General">
                  <c:v>109</c:v>
                </c:pt>
                <c:pt idx="134" formatCode="General">
                  <c:v>76</c:v>
                </c:pt>
                <c:pt idx="135" formatCode="General">
                  <c:v>79</c:v>
                </c:pt>
                <c:pt idx="136" formatCode="General">
                  <c:v>104</c:v>
                </c:pt>
                <c:pt idx="137" formatCode="General">
                  <c:v>106</c:v>
                </c:pt>
                <c:pt idx="138" formatCode="General">
                  <c:v>103</c:v>
                </c:pt>
                <c:pt idx="139" formatCode="General">
                  <c:v>112</c:v>
                </c:pt>
                <c:pt idx="140" formatCode="General">
                  <c:v>112</c:v>
                </c:pt>
                <c:pt idx="141" formatCode="General">
                  <c:v>116</c:v>
                </c:pt>
                <c:pt idx="142" formatCode="General">
                  <c:v>106</c:v>
                </c:pt>
                <c:pt idx="143" formatCode="General">
                  <c:v>133</c:v>
                </c:pt>
                <c:pt idx="144" formatCode="General">
                  <c:v>132</c:v>
                </c:pt>
                <c:pt idx="145" formatCode="General">
                  <c:v>121</c:v>
                </c:pt>
                <c:pt idx="146" formatCode="General">
                  <c:v>122</c:v>
                </c:pt>
                <c:pt idx="147" formatCode="General">
                  <c:v>105</c:v>
                </c:pt>
                <c:pt idx="148" formatCode="General">
                  <c:v>88</c:v>
                </c:pt>
                <c:pt idx="149" formatCode="General">
                  <c:v>88</c:v>
                </c:pt>
                <c:pt idx="150" formatCode="General">
                  <c:v>88</c:v>
                </c:pt>
                <c:pt idx="151" formatCode="General">
                  <c:v>73</c:v>
                </c:pt>
                <c:pt idx="152" formatCode="General">
                  <c:v>68</c:v>
                </c:pt>
                <c:pt idx="153" formatCode="General">
                  <c:v>62</c:v>
                </c:pt>
                <c:pt idx="154" formatCode="General">
                  <c:v>62</c:v>
                </c:pt>
                <c:pt idx="155" formatCode="General">
                  <c:v>43</c:v>
                </c:pt>
                <c:pt idx="156" formatCode="General">
                  <c:v>40</c:v>
                </c:pt>
                <c:pt idx="157" formatCode="General">
                  <c:v>41</c:v>
                </c:pt>
                <c:pt idx="158" formatCode="General">
                  <c:v>47</c:v>
                </c:pt>
                <c:pt idx="159" formatCode="General">
                  <c:v>46</c:v>
                </c:pt>
                <c:pt idx="160" formatCode="General">
                  <c:v>40</c:v>
                </c:pt>
                <c:pt idx="161" formatCode="General">
                  <c:v>44</c:v>
                </c:pt>
                <c:pt idx="162" formatCode="General">
                  <c:v>178</c:v>
                </c:pt>
                <c:pt idx="163" formatCode="General">
                  <c:v>173</c:v>
                </c:pt>
                <c:pt idx="164" formatCode="General">
                  <c:v>178</c:v>
                </c:pt>
                <c:pt idx="165" formatCode="General">
                  <c:v>179</c:v>
                </c:pt>
                <c:pt idx="166" formatCode="General">
                  <c:v>177</c:v>
                </c:pt>
                <c:pt idx="167" formatCode="General">
                  <c:v>181</c:v>
                </c:pt>
              </c:numCache>
            </c:numRef>
          </c:val>
          <c:smooth val="0"/>
          <c:extLst xmlns:c16r2="http://schemas.microsoft.com/office/drawing/2015/06/chart">
            <c:ext xmlns:c16="http://schemas.microsoft.com/office/drawing/2014/chart" uri="{C3380CC4-5D6E-409C-BE32-E72D297353CC}">
              <c16:uniqueId val="{00000000-45CA-47E4-A7E4-B5DA5E162711}"/>
            </c:ext>
          </c:extLst>
        </c:ser>
        <c:ser>
          <c:idx val="0"/>
          <c:order val="0"/>
          <c:tx>
            <c:v>Military</c:v>
          </c:tx>
          <c:spPr>
            <a:ln w="31750">
              <a:solidFill>
                <a:srgbClr val="00B050"/>
              </a:solidFill>
              <a:prstDash val="solid"/>
            </a:ln>
          </c:spPr>
          <c:marker>
            <c:symbol val="none"/>
          </c:marker>
          <c:cat>
            <c:numRef>
              <c:f>Data!$AF$196:$AF$363</c:f>
              <c:numCache>
                <c:formatCode>General</c:formatCode>
                <c:ptCount val="168"/>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numCache>
            </c:numRef>
          </c:cat>
          <c:val>
            <c:numRef>
              <c:f>Data!$L$196:$L$363</c:f>
              <c:numCache>
                <c:formatCode>#,##0</c:formatCode>
                <c:ptCount val="168"/>
                <c:pt idx="0">
                  <c:v>208</c:v>
                </c:pt>
                <c:pt idx="1">
                  <c:v>218</c:v>
                </c:pt>
                <c:pt idx="2">
                  <c:v>218</c:v>
                </c:pt>
                <c:pt idx="3">
                  <c:v>211</c:v>
                </c:pt>
                <c:pt idx="4">
                  <c:v>214</c:v>
                </c:pt>
                <c:pt idx="5">
                  <c:v>217</c:v>
                </c:pt>
                <c:pt idx="6">
                  <c:v>216</c:v>
                </c:pt>
                <c:pt idx="7">
                  <c:v>221</c:v>
                </c:pt>
                <c:pt idx="8">
                  <c:v>220</c:v>
                </c:pt>
                <c:pt idx="9">
                  <c:v>230</c:v>
                </c:pt>
                <c:pt idx="10">
                  <c:v>248</c:v>
                </c:pt>
                <c:pt idx="11">
                  <c:v>251</c:v>
                </c:pt>
                <c:pt idx="12">
                  <c:v>241</c:v>
                </c:pt>
                <c:pt idx="13">
                  <c:v>241</c:v>
                </c:pt>
                <c:pt idx="14">
                  <c:v>59</c:v>
                </c:pt>
                <c:pt idx="15">
                  <c:v>57</c:v>
                </c:pt>
                <c:pt idx="16">
                  <c:v>60</c:v>
                </c:pt>
                <c:pt idx="17">
                  <c:v>55</c:v>
                </c:pt>
                <c:pt idx="18">
                  <c:v>55</c:v>
                </c:pt>
                <c:pt idx="19">
                  <c:v>56</c:v>
                </c:pt>
                <c:pt idx="20">
                  <c:v>55</c:v>
                </c:pt>
                <c:pt idx="21" formatCode="General">
                  <c:v>54</c:v>
                </c:pt>
                <c:pt idx="22" formatCode="General">
                  <c:v>58</c:v>
                </c:pt>
                <c:pt idx="23" formatCode="General">
                  <c:v>47</c:v>
                </c:pt>
                <c:pt idx="24" formatCode="General">
                  <c:v>56</c:v>
                </c:pt>
                <c:pt idx="25" formatCode="General">
                  <c:v>55</c:v>
                </c:pt>
                <c:pt idx="26" formatCode="General">
                  <c:v>54</c:v>
                </c:pt>
                <c:pt idx="27" formatCode="General">
                  <c:v>55</c:v>
                </c:pt>
                <c:pt idx="28" formatCode="General">
                  <c:v>55</c:v>
                </c:pt>
                <c:pt idx="29" formatCode="General">
                  <c:v>55</c:v>
                </c:pt>
                <c:pt idx="30" formatCode="General">
                  <c:v>55</c:v>
                </c:pt>
                <c:pt idx="31" formatCode="General">
                  <c:v>54</c:v>
                </c:pt>
                <c:pt idx="32" formatCode="General">
                  <c:v>56</c:v>
                </c:pt>
                <c:pt idx="33" formatCode="General">
                  <c:v>56</c:v>
                </c:pt>
                <c:pt idx="34" formatCode="General">
                  <c:v>57</c:v>
                </c:pt>
                <c:pt idx="35" formatCode="General">
                  <c:v>57</c:v>
                </c:pt>
                <c:pt idx="36" formatCode="General">
                  <c:v>59</c:v>
                </c:pt>
                <c:pt idx="37" formatCode="General">
                  <c:v>64</c:v>
                </c:pt>
                <c:pt idx="38" formatCode="General">
                  <c:v>65</c:v>
                </c:pt>
                <c:pt idx="39" formatCode="General">
                  <c:v>64</c:v>
                </c:pt>
                <c:pt idx="40" formatCode="General">
                  <c:v>60</c:v>
                </c:pt>
                <c:pt idx="41" formatCode="General">
                  <c:v>62</c:v>
                </c:pt>
                <c:pt idx="42" formatCode="General">
                  <c:v>55</c:v>
                </c:pt>
                <c:pt idx="43" formatCode="General">
                  <c:v>63</c:v>
                </c:pt>
                <c:pt idx="44" formatCode="General">
                  <c:v>64</c:v>
                </c:pt>
                <c:pt idx="45" formatCode="General">
                  <c:v>62</c:v>
                </c:pt>
                <c:pt idx="46" formatCode="General">
                  <c:v>63</c:v>
                </c:pt>
                <c:pt idx="47" formatCode="General">
                  <c:v>67</c:v>
                </c:pt>
                <c:pt idx="48" formatCode="General">
                  <c:v>67</c:v>
                </c:pt>
                <c:pt idx="49" formatCode="General">
                  <c:v>64</c:v>
                </c:pt>
                <c:pt idx="50" formatCode="General">
                  <c:v>65</c:v>
                </c:pt>
                <c:pt idx="51" formatCode="General">
                  <c:v>65</c:v>
                </c:pt>
                <c:pt idx="52" formatCode="General">
                  <c:v>62</c:v>
                </c:pt>
                <c:pt idx="53" formatCode="General">
                  <c:v>55</c:v>
                </c:pt>
                <c:pt idx="54" formatCode="General">
                  <c:v>55</c:v>
                </c:pt>
                <c:pt idx="55" formatCode="General">
                  <c:v>53</c:v>
                </c:pt>
                <c:pt idx="56" formatCode="General">
                  <c:v>55</c:v>
                </c:pt>
                <c:pt idx="57" formatCode="General">
                  <c:v>55</c:v>
                </c:pt>
                <c:pt idx="58" formatCode="General">
                  <c:v>56</c:v>
                </c:pt>
                <c:pt idx="59" formatCode="General">
                  <c:v>55</c:v>
                </c:pt>
                <c:pt idx="60" formatCode="General">
                  <c:v>56</c:v>
                </c:pt>
                <c:pt idx="61" formatCode="General">
                  <c:v>54</c:v>
                </c:pt>
                <c:pt idx="62" formatCode="General">
                  <c:v>62</c:v>
                </c:pt>
                <c:pt idx="63" formatCode="General">
                  <c:v>61</c:v>
                </c:pt>
                <c:pt idx="64" formatCode="General">
                  <c:v>60</c:v>
                </c:pt>
                <c:pt idx="65" formatCode="General">
                  <c:v>63</c:v>
                </c:pt>
                <c:pt idx="66" formatCode="General">
                  <c:v>61</c:v>
                </c:pt>
                <c:pt idx="67" formatCode="General">
                  <c:v>64</c:v>
                </c:pt>
                <c:pt idx="68" formatCode="General">
                  <c:v>61</c:v>
                </c:pt>
                <c:pt idx="69" formatCode="General">
                  <c:v>59</c:v>
                </c:pt>
                <c:pt idx="70" formatCode="General">
                  <c:v>58</c:v>
                </c:pt>
                <c:pt idx="71" formatCode="General">
                  <c:v>56</c:v>
                </c:pt>
                <c:pt idx="72" formatCode="General">
                  <c:v>63</c:v>
                </c:pt>
                <c:pt idx="73" formatCode="General">
                  <c:v>62</c:v>
                </c:pt>
                <c:pt idx="74" formatCode="General">
                  <c:v>62</c:v>
                </c:pt>
                <c:pt idx="75" formatCode="General">
                  <c:v>58</c:v>
                </c:pt>
                <c:pt idx="76" formatCode="General">
                  <c:v>59</c:v>
                </c:pt>
                <c:pt idx="77" formatCode="General">
                  <c:v>57</c:v>
                </c:pt>
                <c:pt idx="78" formatCode="General">
                  <c:v>30</c:v>
                </c:pt>
                <c:pt idx="79" formatCode="General">
                  <c:v>41</c:v>
                </c:pt>
                <c:pt idx="80" formatCode="General">
                  <c:v>42</c:v>
                </c:pt>
                <c:pt idx="81" formatCode="General">
                  <c:v>35</c:v>
                </c:pt>
                <c:pt idx="82" formatCode="General">
                  <c:v>32</c:v>
                </c:pt>
                <c:pt idx="83" formatCode="General">
                  <c:v>38</c:v>
                </c:pt>
                <c:pt idx="84" formatCode="General">
                  <c:v>39</c:v>
                </c:pt>
                <c:pt idx="85" formatCode="General">
                  <c:v>38</c:v>
                </c:pt>
                <c:pt idx="86" formatCode="General">
                  <c:v>38</c:v>
                </c:pt>
                <c:pt idx="87" formatCode="General">
                  <c:v>33</c:v>
                </c:pt>
                <c:pt idx="88" formatCode="General">
                  <c:v>39</c:v>
                </c:pt>
                <c:pt idx="89" formatCode="General">
                  <c:v>35</c:v>
                </c:pt>
                <c:pt idx="90" formatCode="General">
                  <c:v>37</c:v>
                </c:pt>
                <c:pt idx="91" formatCode="General">
                  <c:v>36</c:v>
                </c:pt>
                <c:pt idx="92" formatCode="General">
                  <c:v>32</c:v>
                </c:pt>
                <c:pt idx="93" formatCode="General">
                  <c:v>30</c:v>
                </c:pt>
                <c:pt idx="94" formatCode="General">
                  <c:v>30</c:v>
                </c:pt>
                <c:pt idx="95" formatCode="General">
                  <c:v>31</c:v>
                </c:pt>
                <c:pt idx="96" formatCode="General">
                  <c:v>31</c:v>
                </c:pt>
                <c:pt idx="97" formatCode="General">
                  <c:v>32</c:v>
                </c:pt>
                <c:pt idx="98" formatCode="General">
                  <c:v>32</c:v>
                </c:pt>
                <c:pt idx="99" formatCode="General">
                  <c:v>31</c:v>
                </c:pt>
                <c:pt idx="100" formatCode="General">
                  <c:v>31</c:v>
                </c:pt>
                <c:pt idx="101" formatCode="General">
                  <c:v>68</c:v>
                </c:pt>
                <c:pt idx="102" formatCode="General">
                  <c:v>65</c:v>
                </c:pt>
                <c:pt idx="103" formatCode="General">
                  <c:v>65</c:v>
                </c:pt>
                <c:pt idx="104" formatCode="General">
                  <c:v>66</c:v>
                </c:pt>
                <c:pt idx="105" formatCode="General">
                  <c:v>71</c:v>
                </c:pt>
                <c:pt idx="106" formatCode="General">
                  <c:v>34</c:v>
                </c:pt>
                <c:pt idx="107" formatCode="General">
                  <c:v>33</c:v>
                </c:pt>
                <c:pt idx="108" formatCode="General">
                  <c:v>34</c:v>
                </c:pt>
                <c:pt idx="109" formatCode="General">
                  <c:v>34</c:v>
                </c:pt>
                <c:pt idx="110" formatCode="General">
                  <c:v>35</c:v>
                </c:pt>
                <c:pt idx="111" formatCode="General">
                  <c:v>34</c:v>
                </c:pt>
                <c:pt idx="112" formatCode="General">
                  <c:v>36</c:v>
                </c:pt>
                <c:pt idx="113" formatCode="General">
                  <c:v>34</c:v>
                </c:pt>
                <c:pt idx="114" formatCode="General">
                  <c:v>34</c:v>
                </c:pt>
                <c:pt idx="115" formatCode="General">
                  <c:v>34</c:v>
                </c:pt>
                <c:pt idx="116" formatCode="General">
                  <c:v>34</c:v>
                </c:pt>
                <c:pt idx="117" formatCode="General">
                  <c:v>34</c:v>
                </c:pt>
                <c:pt idx="118" formatCode="General">
                  <c:v>32</c:v>
                </c:pt>
                <c:pt idx="119" formatCode="General">
                  <c:v>32</c:v>
                </c:pt>
                <c:pt idx="120" formatCode="General">
                  <c:v>33</c:v>
                </c:pt>
                <c:pt idx="121" formatCode="General">
                  <c:v>33</c:v>
                </c:pt>
                <c:pt idx="122" formatCode="General">
                  <c:v>33</c:v>
                </c:pt>
                <c:pt idx="123" formatCode="General">
                  <c:v>33</c:v>
                </c:pt>
                <c:pt idx="124" formatCode="General">
                  <c:v>29</c:v>
                </c:pt>
                <c:pt idx="125" formatCode="General">
                  <c:v>26</c:v>
                </c:pt>
                <c:pt idx="126" formatCode="General">
                  <c:v>27</c:v>
                </c:pt>
                <c:pt idx="127" formatCode="General">
                  <c:v>28</c:v>
                </c:pt>
                <c:pt idx="128" formatCode="General">
                  <c:v>27</c:v>
                </c:pt>
                <c:pt idx="129" formatCode="General">
                  <c:v>27</c:v>
                </c:pt>
                <c:pt idx="130" formatCode="General">
                  <c:v>27</c:v>
                </c:pt>
                <c:pt idx="131" formatCode="General">
                  <c:v>29</c:v>
                </c:pt>
                <c:pt idx="132" formatCode="General">
                  <c:v>29</c:v>
                </c:pt>
                <c:pt idx="133" formatCode="General">
                  <c:v>28</c:v>
                </c:pt>
                <c:pt idx="134" formatCode="General">
                  <c:v>27</c:v>
                </c:pt>
                <c:pt idx="135" formatCode="General">
                  <c:v>27</c:v>
                </c:pt>
                <c:pt idx="136" formatCode="General">
                  <c:v>29</c:v>
                </c:pt>
                <c:pt idx="137" formatCode="General">
                  <c:v>31</c:v>
                </c:pt>
                <c:pt idx="138" formatCode="General">
                  <c:v>28</c:v>
                </c:pt>
                <c:pt idx="139" formatCode="General">
                  <c:v>28</c:v>
                </c:pt>
                <c:pt idx="140" formatCode="General">
                  <c:v>27</c:v>
                </c:pt>
                <c:pt idx="141" formatCode="General">
                  <c:v>27</c:v>
                </c:pt>
                <c:pt idx="142" formatCode="General">
                  <c:v>27</c:v>
                </c:pt>
                <c:pt idx="143" formatCode="General">
                  <c:v>28</c:v>
                </c:pt>
                <c:pt idx="144" formatCode="General">
                  <c:v>28</c:v>
                </c:pt>
                <c:pt idx="145" formatCode="General">
                  <c:v>30</c:v>
                </c:pt>
                <c:pt idx="146" formatCode="General">
                  <c:v>32</c:v>
                </c:pt>
                <c:pt idx="147" formatCode="General">
                  <c:v>23</c:v>
                </c:pt>
                <c:pt idx="148" formatCode="General">
                  <c:v>30</c:v>
                </c:pt>
                <c:pt idx="149" formatCode="General">
                  <c:v>30</c:v>
                </c:pt>
                <c:pt idx="150" formatCode="General">
                  <c:v>27</c:v>
                </c:pt>
                <c:pt idx="151" formatCode="General">
                  <c:v>29</c:v>
                </c:pt>
                <c:pt idx="152" formatCode="General">
                  <c:v>28</c:v>
                </c:pt>
                <c:pt idx="153" formatCode="General">
                  <c:v>23</c:v>
                </c:pt>
                <c:pt idx="154" formatCode="General">
                  <c:v>24</c:v>
                </c:pt>
                <c:pt idx="155" formatCode="General">
                  <c:v>23</c:v>
                </c:pt>
                <c:pt idx="156" formatCode="General">
                  <c:v>21</c:v>
                </c:pt>
                <c:pt idx="157" formatCode="General">
                  <c:v>22</c:v>
                </c:pt>
                <c:pt idx="158" formatCode="General">
                  <c:v>23</c:v>
                </c:pt>
                <c:pt idx="159" formatCode="General">
                  <c:v>20</c:v>
                </c:pt>
                <c:pt idx="160" formatCode="General">
                  <c:v>19</c:v>
                </c:pt>
                <c:pt idx="161" formatCode="General">
                  <c:v>22</c:v>
                </c:pt>
                <c:pt idx="162" formatCode="General">
                  <c:v>156</c:v>
                </c:pt>
                <c:pt idx="163" formatCode="General">
                  <c:v>156</c:v>
                </c:pt>
                <c:pt idx="164" formatCode="General">
                  <c:v>161</c:v>
                </c:pt>
                <c:pt idx="165" formatCode="General">
                  <c:v>162</c:v>
                </c:pt>
                <c:pt idx="166" formatCode="General">
                  <c:v>162</c:v>
                </c:pt>
                <c:pt idx="167" formatCode="General">
                  <c:v>162</c:v>
                </c:pt>
              </c:numCache>
            </c:numRef>
          </c:val>
          <c:smooth val="0"/>
          <c:extLst xmlns:c16r2="http://schemas.microsoft.com/office/drawing/2015/06/chart">
            <c:ext xmlns:c16="http://schemas.microsoft.com/office/drawing/2014/chart" uri="{C3380CC4-5D6E-409C-BE32-E72D297353CC}">
              <c16:uniqueId val="{00000001-45CA-47E4-A7E4-B5DA5E162711}"/>
            </c:ext>
          </c:extLst>
        </c:ser>
        <c:ser>
          <c:idx val="2"/>
          <c:order val="1"/>
          <c:tx>
            <c:v>Police</c:v>
          </c:tx>
          <c:spPr>
            <a:ln w="31750" cmpd="sng">
              <a:solidFill>
                <a:schemeClr val="accent1"/>
              </a:solidFill>
              <a:prstDash val="solid"/>
            </a:ln>
          </c:spPr>
          <c:marker>
            <c:symbol val="none"/>
          </c:marker>
          <c:cat>
            <c:numRef>
              <c:f>Data!$AF$196:$AF$363</c:f>
              <c:numCache>
                <c:formatCode>General</c:formatCode>
                <c:ptCount val="168"/>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numCache>
            </c:numRef>
          </c:cat>
          <c:val>
            <c:numRef>
              <c:f>Data!$F$196:$F$363</c:f>
              <c:numCache>
                <c:formatCode>#,##0</c:formatCode>
                <c:ptCount val="168"/>
                <c:pt idx="0">
                  <c:v>106</c:v>
                </c:pt>
                <c:pt idx="1">
                  <c:v>109</c:v>
                </c:pt>
                <c:pt idx="2">
                  <c:v>109</c:v>
                </c:pt>
                <c:pt idx="3">
                  <c:v>109</c:v>
                </c:pt>
                <c:pt idx="4">
                  <c:v>108</c:v>
                </c:pt>
                <c:pt idx="5">
                  <c:v>108</c:v>
                </c:pt>
                <c:pt idx="6">
                  <c:v>91</c:v>
                </c:pt>
                <c:pt idx="7">
                  <c:v>91</c:v>
                </c:pt>
                <c:pt idx="8">
                  <c:v>112</c:v>
                </c:pt>
                <c:pt idx="9">
                  <c:v>131</c:v>
                </c:pt>
                <c:pt idx="10">
                  <c:v>134</c:v>
                </c:pt>
                <c:pt idx="11">
                  <c:v>136</c:v>
                </c:pt>
                <c:pt idx="12">
                  <c:v>129</c:v>
                </c:pt>
                <c:pt idx="13">
                  <c:v>111</c:v>
                </c:pt>
                <c:pt idx="14">
                  <c:v>110</c:v>
                </c:pt>
                <c:pt idx="15">
                  <c:v>101</c:v>
                </c:pt>
                <c:pt idx="16">
                  <c:v>67</c:v>
                </c:pt>
                <c:pt idx="17">
                  <c:v>78</c:v>
                </c:pt>
                <c:pt idx="18">
                  <c:v>77</c:v>
                </c:pt>
                <c:pt idx="19">
                  <c:v>70</c:v>
                </c:pt>
                <c:pt idx="20">
                  <c:v>69</c:v>
                </c:pt>
                <c:pt idx="21" formatCode="General">
                  <c:v>70</c:v>
                </c:pt>
                <c:pt idx="22" formatCode="General">
                  <c:v>84</c:v>
                </c:pt>
                <c:pt idx="23" formatCode="General">
                  <c:v>85</c:v>
                </c:pt>
                <c:pt idx="24" formatCode="General">
                  <c:v>85</c:v>
                </c:pt>
                <c:pt idx="25" formatCode="General">
                  <c:v>86</c:v>
                </c:pt>
                <c:pt idx="26" formatCode="General">
                  <c:v>85</c:v>
                </c:pt>
                <c:pt idx="27" formatCode="General">
                  <c:v>74</c:v>
                </c:pt>
                <c:pt idx="28" formatCode="General">
                  <c:v>76</c:v>
                </c:pt>
                <c:pt idx="29" formatCode="General">
                  <c:v>77</c:v>
                </c:pt>
                <c:pt idx="30" formatCode="General">
                  <c:v>70</c:v>
                </c:pt>
                <c:pt idx="31" formatCode="General">
                  <c:v>74</c:v>
                </c:pt>
                <c:pt idx="32" formatCode="General">
                  <c:v>75</c:v>
                </c:pt>
                <c:pt idx="33" formatCode="General">
                  <c:v>101</c:v>
                </c:pt>
                <c:pt idx="34" formatCode="General">
                  <c:v>107</c:v>
                </c:pt>
                <c:pt idx="35" formatCode="General">
                  <c:v>92</c:v>
                </c:pt>
                <c:pt idx="36" formatCode="General">
                  <c:v>109</c:v>
                </c:pt>
                <c:pt idx="37" formatCode="General">
                  <c:v>107</c:v>
                </c:pt>
                <c:pt idx="38" formatCode="General">
                  <c:v>104</c:v>
                </c:pt>
                <c:pt idx="39" formatCode="General">
                  <c:v>107</c:v>
                </c:pt>
                <c:pt idx="40" formatCode="General">
                  <c:v>108</c:v>
                </c:pt>
                <c:pt idx="41" formatCode="General">
                  <c:v>106</c:v>
                </c:pt>
                <c:pt idx="42" formatCode="General">
                  <c:v>112</c:v>
                </c:pt>
                <c:pt idx="43" formatCode="General">
                  <c:v>105</c:v>
                </c:pt>
                <c:pt idx="44" formatCode="General">
                  <c:v>96</c:v>
                </c:pt>
                <c:pt idx="45" formatCode="General">
                  <c:v>115</c:v>
                </c:pt>
                <c:pt idx="46" formatCode="General">
                  <c:v>112</c:v>
                </c:pt>
                <c:pt idx="47" formatCode="General">
                  <c:v>112</c:v>
                </c:pt>
                <c:pt idx="48" formatCode="General">
                  <c:v>112</c:v>
                </c:pt>
                <c:pt idx="49" formatCode="General">
                  <c:v>107</c:v>
                </c:pt>
                <c:pt idx="50" formatCode="General">
                  <c:v>127</c:v>
                </c:pt>
                <c:pt idx="51" formatCode="General">
                  <c:v>119</c:v>
                </c:pt>
                <c:pt idx="52" formatCode="General">
                  <c:v>121</c:v>
                </c:pt>
                <c:pt idx="53" formatCode="General">
                  <c:v>121</c:v>
                </c:pt>
                <c:pt idx="54" formatCode="General">
                  <c:v>127</c:v>
                </c:pt>
                <c:pt idx="55" formatCode="General">
                  <c:v>124</c:v>
                </c:pt>
                <c:pt idx="56" formatCode="General">
                  <c:v>123</c:v>
                </c:pt>
                <c:pt idx="57" formatCode="General">
                  <c:v>124</c:v>
                </c:pt>
                <c:pt idx="58" formatCode="General">
                  <c:v>120</c:v>
                </c:pt>
                <c:pt idx="59" formatCode="General">
                  <c:v>115</c:v>
                </c:pt>
                <c:pt idx="60" formatCode="General">
                  <c:v>86</c:v>
                </c:pt>
                <c:pt idx="61" formatCode="General">
                  <c:v>106</c:v>
                </c:pt>
                <c:pt idx="62" formatCode="General">
                  <c:v>106</c:v>
                </c:pt>
                <c:pt idx="63" formatCode="General">
                  <c:v>99</c:v>
                </c:pt>
                <c:pt idx="64" formatCode="General">
                  <c:v>126</c:v>
                </c:pt>
                <c:pt idx="65" formatCode="General">
                  <c:v>152</c:v>
                </c:pt>
                <c:pt idx="66" formatCode="General">
                  <c:v>125</c:v>
                </c:pt>
                <c:pt idx="67" formatCode="General">
                  <c:v>157</c:v>
                </c:pt>
                <c:pt idx="68" formatCode="General">
                  <c:v>139</c:v>
                </c:pt>
                <c:pt idx="69" formatCode="General">
                  <c:v>141</c:v>
                </c:pt>
                <c:pt idx="70" formatCode="General">
                  <c:v>139</c:v>
                </c:pt>
                <c:pt idx="71" formatCode="General">
                  <c:v>142</c:v>
                </c:pt>
                <c:pt idx="72" formatCode="General">
                  <c:v>161</c:v>
                </c:pt>
                <c:pt idx="73" formatCode="General">
                  <c:v>158</c:v>
                </c:pt>
                <c:pt idx="74" formatCode="General">
                  <c:v>159</c:v>
                </c:pt>
                <c:pt idx="75" formatCode="General">
                  <c:v>155</c:v>
                </c:pt>
                <c:pt idx="76" formatCode="General">
                  <c:v>154</c:v>
                </c:pt>
                <c:pt idx="77" formatCode="General">
                  <c:v>153</c:v>
                </c:pt>
                <c:pt idx="78" formatCode="General">
                  <c:v>142</c:v>
                </c:pt>
                <c:pt idx="79" formatCode="General">
                  <c:v>150</c:v>
                </c:pt>
                <c:pt idx="80" formatCode="General">
                  <c:v>155</c:v>
                </c:pt>
                <c:pt idx="81" formatCode="General">
                  <c:v>163</c:v>
                </c:pt>
                <c:pt idx="82" formatCode="General">
                  <c:v>156</c:v>
                </c:pt>
                <c:pt idx="83" formatCode="General">
                  <c:v>152</c:v>
                </c:pt>
                <c:pt idx="84" formatCode="General">
                  <c:v>160</c:v>
                </c:pt>
                <c:pt idx="85" formatCode="General">
                  <c:v>157</c:v>
                </c:pt>
                <c:pt idx="86" formatCode="General">
                  <c:v>130</c:v>
                </c:pt>
                <c:pt idx="87" formatCode="General">
                  <c:v>130</c:v>
                </c:pt>
                <c:pt idx="88" formatCode="General">
                  <c:v>119</c:v>
                </c:pt>
                <c:pt idx="89" formatCode="General">
                  <c:v>118</c:v>
                </c:pt>
                <c:pt idx="90" formatCode="General">
                  <c:v>116</c:v>
                </c:pt>
                <c:pt idx="91" formatCode="General">
                  <c:v>116</c:v>
                </c:pt>
                <c:pt idx="92" formatCode="General">
                  <c:v>116</c:v>
                </c:pt>
                <c:pt idx="93" formatCode="General">
                  <c:v>119</c:v>
                </c:pt>
                <c:pt idx="94" formatCode="General">
                  <c:v>119</c:v>
                </c:pt>
                <c:pt idx="95" formatCode="General">
                  <c:v>119</c:v>
                </c:pt>
                <c:pt idx="96" formatCode="General">
                  <c:v>99</c:v>
                </c:pt>
                <c:pt idx="97" formatCode="General">
                  <c:v>100</c:v>
                </c:pt>
                <c:pt idx="98" formatCode="General">
                  <c:v>100</c:v>
                </c:pt>
                <c:pt idx="99" formatCode="General">
                  <c:v>92</c:v>
                </c:pt>
                <c:pt idx="100" formatCode="General">
                  <c:v>92</c:v>
                </c:pt>
                <c:pt idx="101" formatCode="General">
                  <c:v>92</c:v>
                </c:pt>
                <c:pt idx="102" formatCode="General">
                  <c:v>92</c:v>
                </c:pt>
                <c:pt idx="103" formatCode="General">
                  <c:v>93</c:v>
                </c:pt>
                <c:pt idx="104" formatCode="General">
                  <c:v>91</c:v>
                </c:pt>
                <c:pt idx="105" formatCode="General">
                  <c:v>82</c:v>
                </c:pt>
                <c:pt idx="106" formatCode="General">
                  <c:v>82</c:v>
                </c:pt>
                <c:pt idx="107" formatCode="General">
                  <c:v>82</c:v>
                </c:pt>
                <c:pt idx="108" formatCode="General">
                  <c:v>81</c:v>
                </c:pt>
                <c:pt idx="109" formatCode="General">
                  <c:v>88</c:v>
                </c:pt>
                <c:pt idx="110" formatCode="General">
                  <c:v>87</c:v>
                </c:pt>
                <c:pt idx="111" formatCode="General">
                  <c:v>86</c:v>
                </c:pt>
                <c:pt idx="112" formatCode="General">
                  <c:v>84</c:v>
                </c:pt>
                <c:pt idx="113" formatCode="General">
                  <c:v>84</c:v>
                </c:pt>
                <c:pt idx="114" formatCode="General">
                  <c:v>84</c:v>
                </c:pt>
                <c:pt idx="115" formatCode="General">
                  <c:v>84</c:v>
                </c:pt>
                <c:pt idx="116" formatCode="General">
                  <c:v>84</c:v>
                </c:pt>
                <c:pt idx="117" formatCode="General">
                  <c:v>54</c:v>
                </c:pt>
                <c:pt idx="118" formatCode="General">
                  <c:v>81</c:v>
                </c:pt>
                <c:pt idx="119" formatCode="General">
                  <c:v>81</c:v>
                </c:pt>
                <c:pt idx="120" formatCode="General">
                  <c:v>80</c:v>
                </c:pt>
                <c:pt idx="121" formatCode="General">
                  <c:v>57</c:v>
                </c:pt>
                <c:pt idx="122" formatCode="General">
                  <c:v>89</c:v>
                </c:pt>
                <c:pt idx="123" formatCode="General">
                  <c:v>89</c:v>
                </c:pt>
                <c:pt idx="124" formatCode="General">
                  <c:v>86</c:v>
                </c:pt>
                <c:pt idx="125" formatCode="General">
                  <c:v>85</c:v>
                </c:pt>
                <c:pt idx="126" formatCode="General">
                  <c:v>85</c:v>
                </c:pt>
                <c:pt idx="127" formatCode="General">
                  <c:v>88</c:v>
                </c:pt>
                <c:pt idx="128" formatCode="General">
                  <c:v>88</c:v>
                </c:pt>
                <c:pt idx="129" formatCode="General">
                  <c:v>89</c:v>
                </c:pt>
                <c:pt idx="130" formatCode="General">
                  <c:v>85</c:v>
                </c:pt>
                <c:pt idx="131" formatCode="General">
                  <c:v>84</c:v>
                </c:pt>
                <c:pt idx="132" formatCode="General">
                  <c:v>84</c:v>
                </c:pt>
                <c:pt idx="133" formatCode="General">
                  <c:v>81</c:v>
                </c:pt>
                <c:pt idx="134" formatCode="General">
                  <c:v>49</c:v>
                </c:pt>
                <c:pt idx="135" formatCode="General">
                  <c:v>52</c:v>
                </c:pt>
                <c:pt idx="136" formatCode="General">
                  <c:v>75</c:v>
                </c:pt>
                <c:pt idx="137" formatCode="General">
                  <c:v>75</c:v>
                </c:pt>
                <c:pt idx="138" formatCode="General">
                  <c:v>75</c:v>
                </c:pt>
                <c:pt idx="139" formatCode="General">
                  <c:v>84</c:v>
                </c:pt>
                <c:pt idx="140" formatCode="General">
                  <c:v>85</c:v>
                </c:pt>
                <c:pt idx="141" formatCode="General">
                  <c:v>89</c:v>
                </c:pt>
                <c:pt idx="142" formatCode="General">
                  <c:v>79</c:v>
                </c:pt>
                <c:pt idx="143" formatCode="General">
                  <c:v>105</c:v>
                </c:pt>
                <c:pt idx="144" formatCode="General">
                  <c:v>104</c:v>
                </c:pt>
                <c:pt idx="145" formatCode="General">
                  <c:v>91</c:v>
                </c:pt>
                <c:pt idx="146" formatCode="General">
                  <c:v>90</c:v>
                </c:pt>
                <c:pt idx="147" formatCode="General">
                  <c:v>82</c:v>
                </c:pt>
                <c:pt idx="148" formatCode="General">
                  <c:v>58</c:v>
                </c:pt>
                <c:pt idx="149" formatCode="General">
                  <c:v>58</c:v>
                </c:pt>
                <c:pt idx="150" formatCode="General">
                  <c:v>61</c:v>
                </c:pt>
                <c:pt idx="151" formatCode="General">
                  <c:v>44</c:v>
                </c:pt>
                <c:pt idx="152" formatCode="General">
                  <c:v>40</c:v>
                </c:pt>
                <c:pt idx="153" formatCode="General">
                  <c:v>39</c:v>
                </c:pt>
                <c:pt idx="154" formatCode="General">
                  <c:v>38</c:v>
                </c:pt>
                <c:pt idx="155" formatCode="General">
                  <c:v>20</c:v>
                </c:pt>
                <c:pt idx="156" formatCode="General">
                  <c:v>19</c:v>
                </c:pt>
                <c:pt idx="157" formatCode="General">
                  <c:v>19</c:v>
                </c:pt>
                <c:pt idx="158" formatCode="General">
                  <c:v>24</c:v>
                </c:pt>
                <c:pt idx="159" formatCode="General">
                  <c:v>26</c:v>
                </c:pt>
                <c:pt idx="160" formatCode="General">
                  <c:v>21</c:v>
                </c:pt>
                <c:pt idx="161" formatCode="General">
                  <c:v>22</c:v>
                </c:pt>
                <c:pt idx="162" formatCode="General">
                  <c:v>22</c:v>
                </c:pt>
                <c:pt idx="163" formatCode="General">
                  <c:v>17</c:v>
                </c:pt>
                <c:pt idx="164" formatCode="General">
                  <c:v>17</c:v>
                </c:pt>
                <c:pt idx="165" formatCode="General">
                  <c:v>17</c:v>
                </c:pt>
                <c:pt idx="166" formatCode="General">
                  <c:v>15</c:v>
                </c:pt>
                <c:pt idx="167" formatCode="General">
                  <c:v>19</c:v>
                </c:pt>
              </c:numCache>
            </c:numRef>
          </c:val>
          <c:smooth val="0"/>
          <c:extLst xmlns:c16r2="http://schemas.microsoft.com/office/drawing/2015/06/chart">
            <c:ext xmlns:c16="http://schemas.microsoft.com/office/drawing/2014/chart" uri="{C3380CC4-5D6E-409C-BE32-E72D297353CC}">
              <c16:uniqueId val="{00000002-45CA-47E4-A7E4-B5DA5E162711}"/>
            </c:ext>
          </c:extLst>
        </c:ser>
        <c:dLbls>
          <c:showLegendKey val="0"/>
          <c:showVal val="0"/>
          <c:showCatName val="0"/>
          <c:showSerName val="0"/>
          <c:showPercent val="0"/>
          <c:showBubbleSize val="0"/>
        </c:dLbls>
        <c:marker val="1"/>
        <c:smooth val="0"/>
        <c:axId val="104211968"/>
        <c:axId val="104213504"/>
      </c:lineChart>
      <c:catAx>
        <c:axId val="1042119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nchor="b" anchorCtr="1"/>
          <a:lstStyle/>
          <a:p>
            <a:pPr algn="ctr">
              <a:defRPr lang="en-US" sz="1200" b="0" i="0" u="none" strike="noStrike" kern="1200" baseline="0">
                <a:solidFill>
                  <a:srgbClr val="000000"/>
                </a:solidFill>
                <a:latin typeface="Arial"/>
                <a:ea typeface="Arial"/>
                <a:cs typeface="Arial"/>
              </a:defRPr>
            </a:pPr>
            <a:endParaRPr lang="en-US"/>
          </a:p>
        </c:txPr>
        <c:crossAx val="104213504"/>
        <c:crosses val="autoZero"/>
        <c:auto val="1"/>
        <c:lblAlgn val="l"/>
        <c:lblOffset val="100"/>
        <c:tickLblSkip val="6"/>
        <c:tickMarkSkip val="12"/>
        <c:noMultiLvlLbl val="0"/>
      </c:catAx>
      <c:valAx>
        <c:axId val="104213504"/>
        <c:scaling>
          <c:orientation val="minMax"/>
        </c:scaling>
        <c:delete val="0"/>
        <c:axPos val="l"/>
        <c:title>
          <c:tx>
            <c:rich>
              <a:bodyPr/>
              <a:lstStyle/>
              <a:p>
                <a:pPr>
                  <a:defRPr sz="2400" b="0" i="0" u="none" strike="noStrike" baseline="0">
                    <a:solidFill>
                      <a:srgbClr val="000000"/>
                    </a:solidFill>
                    <a:latin typeface="Arial"/>
                    <a:ea typeface="Arial"/>
                    <a:cs typeface="Arial"/>
                  </a:defRPr>
                </a:pPr>
                <a:r>
                  <a:rPr lang="en-US" sz="1200" b="0"/>
                  <a:t>Number </a:t>
                </a:r>
                <a:endParaRPr lang="en-US" sz="2400" b="0"/>
              </a:p>
            </c:rich>
          </c:tx>
          <c:layout>
            <c:manualLayout>
              <c:xMode val="edge"/>
              <c:yMode val="edge"/>
              <c:x val="2.2103053399463855E-2"/>
              <c:y val="0.3883945871294883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04211968"/>
        <c:crosses val="autoZero"/>
        <c:crossBetween val="between"/>
      </c:valAx>
      <c:spPr>
        <a:noFill/>
        <a:ln w="12700">
          <a:noFill/>
          <a:prstDash val="solid"/>
        </a:ln>
      </c:spPr>
    </c:plotArea>
    <c:legend>
      <c:legendPos val="r"/>
      <c:layout>
        <c:manualLayout>
          <c:xMode val="edge"/>
          <c:yMode val="edge"/>
          <c:x val="0.17283476242515949"/>
          <c:y val="0.24320900496076733"/>
          <c:w val="9.6145071501293644E-2"/>
          <c:h val="0.1188940305891083"/>
        </c:manualLayout>
      </c:layout>
      <c:overlay val="1"/>
      <c:spPr>
        <a:noFill/>
        <a:ln w="3175">
          <a:no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0"/>
    <c:dispBlanksAs val="span"/>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0.02488</cdr:x>
      <cdr:y>0.13919</cdr:y>
    </cdr:from>
    <cdr:to>
      <cdr:x>0.13114</cdr:x>
      <cdr:y>0.85348</cdr:y>
    </cdr:to>
    <cdr:sp macro="" textlink="">
      <cdr:nvSpPr>
        <cdr:cNvPr id="3" name="TextBox 2"/>
        <cdr:cNvSpPr txBox="1"/>
      </cdr:nvSpPr>
      <cdr:spPr>
        <a:xfrm xmlns:a="http://schemas.openxmlformats.org/drawingml/2006/main" rot="16200000">
          <a:off x="-1417363" y="2444284"/>
          <a:ext cx="4173881" cy="9120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CA" sz="1200"/>
        </a:p>
      </cdr:txBody>
    </cdr:sp>
  </cdr:relSizeAnchor>
  <cdr:relSizeAnchor xmlns:cdr="http://schemas.openxmlformats.org/drawingml/2006/chartDrawing">
    <cdr:from>
      <cdr:x>0.93643</cdr:x>
      <cdr:y>0.70692</cdr:y>
    </cdr:from>
    <cdr:to>
      <cdr:x>0.95249</cdr:x>
      <cdr:y>0.84976</cdr:y>
    </cdr:to>
    <cdr:sp macro="" textlink="">
      <cdr:nvSpPr>
        <cdr:cNvPr id="4" name="Text Box 4"/>
        <cdr:cNvSpPr txBox="1">
          <a:spLocks xmlns:a="http://schemas.openxmlformats.org/drawingml/2006/main" noChangeArrowheads="1"/>
        </cdr:cNvSpPr>
      </cdr:nvSpPr>
      <cdr:spPr bwMode="auto">
        <a:xfrm xmlns:a="http://schemas.openxmlformats.org/drawingml/2006/main" rot="16200000">
          <a:off x="7711462" y="4479382"/>
          <a:ext cx="834777" cy="138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CA" sz="600" b="0" i="0" u="none" strike="noStrike" baseline="0">
              <a:solidFill>
                <a:srgbClr val="000000"/>
              </a:solidFill>
              <a:latin typeface="Arial"/>
              <a:cs typeface="Arial"/>
            </a:rPr>
            <a:t>© W.Dorn</a:t>
          </a:r>
        </a:p>
      </cdr:txBody>
    </cdr:sp>
  </cdr:relSizeAnchor>
  <cdr:relSizeAnchor xmlns:cdr="http://schemas.openxmlformats.org/drawingml/2006/chartDrawing">
    <cdr:from>
      <cdr:x>0.02488</cdr:x>
      <cdr:y>0.19378</cdr:y>
    </cdr:from>
    <cdr:to>
      <cdr:x>0.13114</cdr:x>
      <cdr:y>0.89214</cdr:y>
    </cdr:to>
    <cdr:sp macro="" textlink="">
      <cdr:nvSpPr>
        <cdr:cNvPr id="5" name="TextBox 2"/>
        <cdr:cNvSpPr txBox="1"/>
      </cdr:nvSpPr>
      <cdr:spPr>
        <a:xfrm xmlns:a="http://schemas.openxmlformats.org/drawingml/2006/main" rot="16200000">
          <a:off x="-1372886" y="2721369"/>
          <a:ext cx="408826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CA" sz="1200" baseline="0"/>
        </a:p>
      </cdr:txBody>
    </cdr:sp>
  </cdr:relSizeAnchor>
  <cdr:relSizeAnchor xmlns:cdr="http://schemas.openxmlformats.org/drawingml/2006/chartDrawing">
    <cdr:from>
      <cdr:x>0.93643</cdr:x>
      <cdr:y>0.70692</cdr:y>
    </cdr:from>
    <cdr:to>
      <cdr:x>0.95249</cdr:x>
      <cdr:y>0.84976</cdr:y>
    </cdr:to>
    <cdr:sp macro="" textlink="">
      <cdr:nvSpPr>
        <cdr:cNvPr id="6" name="Text Box 4"/>
        <cdr:cNvSpPr txBox="1">
          <a:spLocks xmlns:a="http://schemas.openxmlformats.org/drawingml/2006/main" noChangeArrowheads="1"/>
        </cdr:cNvSpPr>
      </cdr:nvSpPr>
      <cdr:spPr bwMode="auto">
        <a:xfrm xmlns:a="http://schemas.openxmlformats.org/drawingml/2006/main" rot="16200000">
          <a:off x="7711462" y="4479382"/>
          <a:ext cx="834777" cy="138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vert270"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CA" sz="600" b="0" i="0" u="none" strike="noStrike" baseline="0">
              <a:solidFill>
                <a:srgbClr val="000000"/>
              </a:solidFill>
              <a:latin typeface="Arial"/>
              <a:cs typeface="Arial"/>
            </a:rPr>
            <a:t>© W.Dorn</a:t>
          </a:r>
        </a:p>
      </cdr:txBody>
    </cdr:sp>
  </cdr:relSizeAnchor>
  <cdr:relSizeAnchor xmlns:cdr="http://schemas.openxmlformats.org/drawingml/2006/chartDrawing">
    <cdr:from>
      <cdr:x>0.12219</cdr:x>
      <cdr:y>0.03114</cdr:y>
    </cdr:from>
    <cdr:to>
      <cdr:x>0.95885</cdr:x>
      <cdr:y>0.18762</cdr:y>
    </cdr:to>
    <cdr:sp macro="" textlink="">
      <cdr:nvSpPr>
        <cdr:cNvPr id="8" name="TextBox 7"/>
        <cdr:cNvSpPr txBox="1"/>
      </cdr:nvSpPr>
      <cdr:spPr>
        <a:xfrm xmlns:a="http://schemas.openxmlformats.org/drawingml/2006/main">
          <a:off x="1048781" y="181964"/>
          <a:ext cx="7181247" cy="9143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800">
              <a:effectLst/>
              <a:latin typeface="+mn-lt"/>
              <a:ea typeface="+mn-ea"/>
              <a:cs typeface="+mn-cs"/>
            </a:rPr>
            <a:t> </a:t>
          </a:r>
        </a:p>
      </cdr:txBody>
    </cdr:sp>
  </cdr:relSizeAnchor>
  <cdr:relSizeAnchor xmlns:cdr="http://schemas.openxmlformats.org/drawingml/2006/chartDrawing">
    <cdr:from>
      <cdr:x>0.12718</cdr:x>
      <cdr:y>0.07143</cdr:y>
    </cdr:from>
    <cdr:to>
      <cdr:x>0.93142</cdr:x>
      <cdr:y>0.22791</cdr:y>
    </cdr:to>
    <cdr:sp macro="" textlink="">
      <cdr:nvSpPr>
        <cdr:cNvPr id="2" name="TextBox 1"/>
        <cdr:cNvSpPr txBox="1"/>
      </cdr:nvSpPr>
      <cdr:spPr>
        <a:xfrm xmlns:a="http://schemas.openxmlformats.org/drawingml/2006/main">
          <a:off x="1091629" y="417388"/>
          <a:ext cx="69029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b="0"/>
        </a:p>
      </cdr:txBody>
    </cdr:sp>
  </cdr:relSizeAnchor>
  <cdr:relSizeAnchor xmlns:cdr="http://schemas.openxmlformats.org/drawingml/2006/chartDrawing">
    <cdr:from>
      <cdr:x>0.38462</cdr:x>
      <cdr:y>0.04112</cdr:y>
    </cdr:from>
    <cdr:to>
      <cdr:x>0.70529</cdr:x>
      <cdr:y>0.19794</cdr:y>
    </cdr:to>
    <cdr:sp macro="" textlink="">
      <cdr:nvSpPr>
        <cdr:cNvPr id="7" name="TextBox 6"/>
        <cdr:cNvSpPr txBox="1"/>
      </cdr:nvSpPr>
      <cdr:spPr>
        <a:xfrm xmlns:a="http://schemas.openxmlformats.org/drawingml/2006/main">
          <a:off x="3296291" y="239731"/>
          <a:ext cx="27483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0.12367</cdr:x>
      <cdr:y>0.12827</cdr:y>
    </cdr:from>
    <cdr:to>
      <cdr:x>0.23043</cdr:x>
      <cdr:y>0.28534</cdr:y>
    </cdr:to>
    <cdr:sp macro="" textlink="">
      <cdr:nvSpPr>
        <cdr:cNvPr id="3" name="TextBox 2">
          <a:extLst xmlns:a="http://schemas.openxmlformats.org/drawingml/2006/main">
            <a:ext uri="{FF2B5EF4-FFF2-40B4-BE49-F238E27FC236}">
              <a16:creationId xmlns:a16="http://schemas.microsoft.com/office/drawing/2014/main" xmlns="" id="{11150541-9989-4AB1-B32C-0CE343DD564E}"/>
            </a:ext>
          </a:extLst>
        </cdr:cNvPr>
        <cdr:cNvSpPr txBox="1"/>
      </cdr:nvSpPr>
      <cdr:spPr>
        <a:xfrm xmlns:a="http://schemas.openxmlformats.org/drawingml/2006/main">
          <a:off x="1059180" y="7467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0.11477</cdr:x>
      <cdr:y>0.12435</cdr:y>
    </cdr:from>
    <cdr:to>
      <cdr:x>0.91014</cdr:x>
      <cdr:y>0.28141</cdr:y>
    </cdr:to>
    <cdr:sp macro="" textlink="">
      <cdr:nvSpPr>
        <cdr:cNvPr id="4" name="TextBox 3">
          <a:extLst xmlns:a="http://schemas.openxmlformats.org/drawingml/2006/main">
            <a:ext uri="{FF2B5EF4-FFF2-40B4-BE49-F238E27FC236}">
              <a16:creationId xmlns:a16="http://schemas.microsoft.com/office/drawing/2014/main" xmlns="" id="{E04EA451-1027-40D1-B377-05A23A2C815D}"/>
            </a:ext>
          </a:extLst>
        </cdr:cNvPr>
        <cdr:cNvSpPr txBox="1"/>
      </cdr:nvSpPr>
      <cdr:spPr>
        <a:xfrm xmlns:a="http://schemas.openxmlformats.org/drawingml/2006/main">
          <a:off x="982981" y="723926"/>
          <a:ext cx="6812260" cy="914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Martin                                                              Harper                                                                 Trudeau</a:t>
          </a:r>
        </a:p>
      </cdr:txBody>
    </cdr:sp>
  </cdr:relSizeAnchor>
  <cdr:relSizeAnchor xmlns:cdr="http://schemas.openxmlformats.org/drawingml/2006/chartDrawing">
    <cdr:from>
      <cdr:x>0.18327</cdr:x>
      <cdr:y>0.14791</cdr:y>
    </cdr:from>
    <cdr:to>
      <cdr:x>0.41726</cdr:x>
      <cdr:y>0.14921</cdr:y>
    </cdr:to>
    <cdr:cxnSp macro="">
      <cdr:nvCxnSpPr>
        <cdr:cNvPr id="6" name="Straight Arrow Connector 5">
          <a:extLst xmlns:a="http://schemas.openxmlformats.org/drawingml/2006/main">
            <a:ext uri="{FF2B5EF4-FFF2-40B4-BE49-F238E27FC236}">
              <a16:creationId xmlns:a16="http://schemas.microsoft.com/office/drawing/2014/main" xmlns="" id="{89AACACA-E787-4849-AFEE-7EC4D6E59875}"/>
            </a:ext>
          </a:extLst>
        </cdr:cNvPr>
        <cdr:cNvCxnSpPr/>
      </cdr:nvCxnSpPr>
      <cdr:spPr bwMode="auto">
        <a:xfrm xmlns:a="http://schemas.openxmlformats.org/drawingml/2006/main" flipH="1">
          <a:off x="1569720" y="861060"/>
          <a:ext cx="2004060" cy="7620"/>
        </a:xfrm>
        <a:prstGeom xmlns:a="http://schemas.openxmlformats.org/drawingml/2006/main" prst="straightConnector1">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0.48043</cdr:x>
      <cdr:y>0.14791</cdr:y>
    </cdr:from>
    <cdr:to>
      <cdr:x>0.70196</cdr:x>
      <cdr:y>0.14921</cdr:y>
    </cdr:to>
    <cdr:cxnSp macro="">
      <cdr:nvCxnSpPr>
        <cdr:cNvPr id="5" name="Straight Connector 4">
          <a:extLst xmlns:a="http://schemas.openxmlformats.org/drawingml/2006/main">
            <a:ext uri="{FF2B5EF4-FFF2-40B4-BE49-F238E27FC236}">
              <a16:creationId xmlns:a16="http://schemas.microsoft.com/office/drawing/2014/main" xmlns="" id="{73C014CB-FE64-4FB4-808F-D0AE2400DF1C}"/>
            </a:ext>
          </a:extLst>
        </cdr:cNvPr>
        <cdr:cNvCxnSpPr/>
      </cdr:nvCxnSpPr>
      <cdr:spPr bwMode="auto">
        <a:xfrm xmlns:a="http://schemas.openxmlformats.org/drawingml/2006/main">
          <a:off x="4114800" y="861060"/>
          <a:ext cx="1897380" cy="762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sq"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0.17438</cdr:x>
      <cdr:y>0.14791</cdr:y>
    </cdr:from>
    <cdr:to>
      <cdr:x>0.18772</cdr:x>
      <cdr:y>0.14921</cdr:y>
    </cdr:to>
    <cdr:cxnSp macro="">
      <cdr:nvCxnSpPr>
        <cdr:cNvPr id="12" name="Straight Connector 11">
          <a:extLst xmlns:a="http://schemas.openxmlformats.org/drawingml/2006/main">
            <a:ext uri="{FF2B5EF4-FFF2-40B4-BE49-F238E27FC236}">
              <a16:creationId xmlns:a16="http://schemas.microsoft.com/office/drawing/2014/main" xmlns="" id="{43145B70-68D8-461A-B5C4-15CC067A1C2F}"/>
            </a:ext>
          </a:extLst>
        </cdr:cNvPr>
        <cdr:cNvCxnSpPr/>
      </cdr:nvCxnSpPr>
      <cdr:spPr bwMode="auto">
        <a:xfrm xmlns:a="http://schemas.openxmlformats.org/drawingml/2006/main">
          <a:off x="1493520" y="861060"/>
          <a:ext cx="114300" cy="762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0.70107</cdr:x>
      <cdr:y>0.14791</cdr:y>
    </cdr:from>
    <cdr:to>
      <cdr:x>0.74199</cdr:x>
      <cdr:y>0.14921</cdr:y>
    </cdr:to>
    <cdr:cxnSp macro="">
      <cdr:nvCxnSpPr>
        <cdr:cNvPr id="15" name="Straight Connector 14">
          <a:extLst xmlns:a="http://schemas.openxmlformats.org/drawingml/2006/main">
            <a:ext uri="{FF2B5EF4-FFF2-40B4-BE49-F238E27FC236}">
              <a16:creationId xmlns:a16="http://schemas.microsoft.com/office/drawing/2014/main" xmlns="" id="{8E30ED08-109D-4EB3-A93A-B1C57F5B48E6}"/>
            </a:ext>
          </a:extLst>
        </cdr:cNvPr>
        <cdr:cNvCxnSpPr/>
      </cdr:nvCxnSpPr>
      <cdr:spPr bwMode="auto">
        <a:xfrm xmlns:a="http://schemas.openxmlformats.org/drawingml/2006/main">
          <a:off x="6004560" y="861060"/>
          <a:ext cx="350520" cy="762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triangl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0.80872</cdr:x>
      <cdr:y>0.14922</cdr:y>
    </cdr:from>
    <cdr:to>
      <cdr:x>0.86388</cdr:x>
      <cdr:y>0.15052</cdr:y>
    </cdr:to>
    <cdr:cxnSp macro="">
      <cdr:nvCxnSpPr>
        <cdr:cNvPr id="17" name="Straight Connector 16">
          <a:extLst xmlns:a="http://schemas.openxmlformats.org/drawingml/2006/main">
            <a:ext uri="{FF2B5EF4-FFF2-40B4-BE49-F238E27FC236}">
              <a16:creationId xmlns:a16="http://schemas.microsoft.com/office/drawing/2014/main" xmlns="" id="{D4A63A5E-1C9C-484E-AB57-CF715BEA38A5}"/>
            </a:ext>
          </a:extLst>
        </cdr:cNvPr>
        <cdr:cNvCxnSpPr/>
      </cdr:nvCxnSpPr>
      <cdr:spPr bwMode="auto">
        <a:xfrm xmlns:a="http://schemas.openxmlformats.org/drawingml/2006/main">
          <a:off x="6926573" y="868705"/>
          <a:ext cx="472439" cy="7568"/>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triangl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0.70107</cdr:x>
      <cdr:y>0.14136</cdr:y>
    </cdr:from>
    <cdr:to>
      <cdr:x>0.7073</cdr:x>
      <cdr:y>0.86126</cdr:y>
    </cdr:to>
    <cdr:cxnSp macro="">
      <cdr:nvCxnSpPr>
        <cdr:cNvPr id="30" name="Straight Connector 29">
          <a:extLst xmlns:a="http://schemas.openxmlformats.org/drawingml/2006/main">
            <a:ext uri="{FF2B5EF4-FFF2-40B4-BE49-F238E27FC236}">
              <a16:creationId xmlns:a16="http://schemas.microsoft.com/office/drawing/2014/main" xmlns="" id="{418134AA-4A06-46B7-ADBC-F77FA7E8DDBA}"/>
            </a:ext>
          </a:extLst>
        </cdr:cNvPr>
        <cdr:cNvCxnSpPr/>
      </cdr:nvCxnSpPr>
      <cdr:spPr bwMode="auto">
        <a:xfrm xmlns:a="http://schemas.openxmlformats.org/drawingml/2006/main">
          <a:off x="6004560" y="822960"/>
          <a:ext cx="53340" cy="419100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lg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0.18387</cdr:x>
      <cdr:y>0.15271</cdr:y>
    </cdr:from>
    <cdr:to>
      <cdr:x>0.19009</cdr:x>
      <cdr:y>0.86475</cdr:y>
    </cdr:to>
    <cdr:cxnSp macro="">
      <cdr:nvCxnSpPr>
        <cdr:cNvPr id="33" name="Straight Connector 32">
          <a:extLst xmlns:a="http://schemas.openxmlformats.org/drawingml/2006/main">
            <a:ext uri="{FF2B5EF4-FFF2-40B4-BE49-F238E27FC236}">
              <a16:creationId xmlns:a16="http://schemas.microsoft.com/office/drawing/2014/main" xmlns="" id="{A1E26C76-14EC-4E61-84A1-A8E3DF57EE4A}"/>
            </a:ext>
          </a:extLst>
        </cdr:cNvPr>
        <cdr:cNvCxnSpPr/>
      </cdr:nvCxnSpPr>
      <cdr:spPr bwMode="auto">
        <a:xfrm xmlns:a="http://schemas.openxmlformats.org/drawingml/2006/main">
          <a:off x="1574800" y="889000"/>
          <a:ext cx="53340" cy="4145280"/>
        </a:xfrm>
        <a:prstGeom xmlns:a="http://schemas.openxmlformats.org/drawingml/2006/main" prst="lin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9525" cap="flat" cmpd="sng" algn="ctr">
          <a:solidFill>
            <a:srgbClr xmlns:mc="http://schemas.openxmlformats.org/markup-compatibility/2006" xmlns:a14="http://schemas.microsoft.com/office/drawing/2010/main" val="000000" mc:Ignorable="a14" a14:legacySpreadsheetColorIndex="64"/>
          </a:solidFill>
          <a:prstDash val="lg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xmlns="" id="{A44E23D6-9C0B-43BD-830F-1E5880A7733D}"/>
              </a:ext>
            </a:extLst>
          </p:cNvPr>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eaLnBrk="0" hangingPunct="0">
              <a:spcBef>
                <a:spcPct val="0"/>
              </a:spcBef>
              <a:defRPr>
                <a:latin typeface="Arial" charset="0"/>
                <a:ea typeface="+mn-ea"/>
              </a:defRPr>
            </a:lvl1pPr>
          </a:lstStyle>
          <a:p>
            <a:pPr>
              <a:defRPr/>
            </a:pPr>
            <a:endParaRPr lang="en-US"/>
          </a:p>
        </p:txBody>
      </p:sp>
      <p:sp>
        <p:nvSpPr>
          <p:cNvPr id="209923" name="Rectangle 3">
            <a:extLst>
              <a:ext uri="{FF2B5EF4-FFF2-40B4-BE49-F238E27FC236}">
                <a16:creationId xmlns:a16="http://schemas.microsoft.com/office/drawing/2014/main" xmlns="" id="{EB635851-90C8-4753-8CB8-024E699BB037}"/>
              </a:ext>
            </a:extLst>
          </p:cNvPr>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eaLnBrk="0" hangingPunct="0">
              <a:spcBef>
                <a:spcPct val="0"/>
              </a:spcBef>
              <a:defRPr>
                <a:latin typeface="Arial" charset="0"/>
                <a:ea typeface="+mn-ea"/>
              </a:defRPr>
            </a:lvl1pPr>
          </a:lstStyle>
          <a:p>
            <a:pPr>
              <a:defRPr/>
            </a:pPr>
            <a:endParaRPr lang="en-US"/>
          </a:p>
        </p:txBody>
      </p:sp>
      <p:sp>
        <p:nvSpPr>
          <p:cNvPr id="209924" name="Rectangle 4">
            <a:extLst>
              <a:ext uri="{FF2B5EF4-FFF2-40B4-BE49-F238E27FC236}">
                <a16:creationId xmlns:a16="http://schemas.microsoft.com/office/drawing/2014/main" xmlns="" id="{BC51BAF5-4FE3-4672-96A4-CB3255EA070A}"/>
              </a:ext>
            </a:extLst>
          </p:cNvPr>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eaLnBrk="0" hangingPunct="0">
              <a:spcBef>
                <a:spcPct val="0"/>
              </a:spcBef>
              <a:defRPr>
                <a:latin typeface="Arial" charset="0"/>
                <a:ea typeface="+mn-ea"/>
              </a:defRPr>
            </a:lvl1pPr>
          </a:lstStyle>
          <a:p>
            <a:pPr>
              <a:defRPr/>
            </a:pPr>
            <a:endParaRPr lang="en-US"/>
          </a:p>
        </p:txBody>
      </p:sp>
      <p:sp>
        <p:nvSpPr>
          <p:cNvPr id="209925" name="Rectangle 5">
            <a:extLst>
              <a:ext uri="{FF2B5EF4-FFF2-40B4-BE49-F238E27FC236}">
                <a16:creationId xmlns:a16="http://schemas.microsoft.com/office/drawing/2014/main" xmlns="" id="{B89292B7-65E9-4386-B414-6A02D441F266}"/>
              </a:ext>
            </a:extLst>
          </p:cNvPr>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eaLnBrk="0" hangingPunct="0">
              <a:spcBef>
                <a:spcPct val="0"/>
              </a:spcBef>
              <a:defRPr>
                <a:latin typeface="Arial" panose="020B0604020202020204" pitchFamily="34" charset="0"/>
              </a:defRPr>
            </a:lvl1pPr>
          </a:lstStyle>
          <a:p>
            <a:fld id="{93550F9E-C4EC-4157-83F8-BA3E2DA8E589}" type="slidenum">
              <a:rPr lang="en-US" altLang="en-US"/>
              <a:pPr/>
              <a:t>‹#›</a:t>
            </a:fld>
            <a:endParaRPr lang="en-US" altLang="en-US"/>
          </a:p>
        </p:txBody>
      </p:sp>
    </p:spTree>
    <p:extLst>
      <p:ext uri="{BB962C8B-B14F-4D97-AF65-F5344CB8AC3E}">
        <p14:creationId xmlns:p14="http://schemas.microsoft.com/office/powerpoint/2010/main" val="298722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0C2B5D0C-3EC3-40A5-A6EB-9FF4D6BF12B2}"/>
              </a:ext>
            </a:extLst>
          </p:cNvPr>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eaLnBrk="0" hangingPunct="0">
              <a:spcBef>
                <a:spcPct val="0"/>
              </a:spcBef>
              <a:defRPr>
                <a:latin typeface="Times New Roman" pitchFamily="18" charset="0"/>
                <a:ea typeface="+mn-ea"/>
              </a:defRPr>
            </a:lvl1pPr>
          </a:lstStyle>
          <a:p>
            <a:pPr>
              <a:defRPr/>
            </a:pPr>
            <a:endParaRPr lang="en-GB"/>
          </a:p>
        </p:txBody>
      </p:sp>
      <p:sp>
        <p:nvSpPr>
          <p:cNvPr id="4099" name="Rectangle 3">
            <a:extLst>
              <a:ext uri="{FF2B5EF4-FFF2-40B4-BE49-F238E27FC236}">
                <a16:creationId xmlns:a16="http://schemas.microsoft.com/office/drawing/2014/main" xmlns="" id="{02ECE61A-9320-44ED-A2BD-5278C94D84A7}"/>
              </a:ext>
            </a:extLst>
          </p:cNvPr>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eaLnBrk="0" hangingPunct="0">
              <a:spcBef>
                <a:spcPct val="0"/>
              </a:spcBef>
              <a:defRPr>
                <a:latin typeface="Times New Roman" pitchFamily="18" charset="0"/>
                <a:ea typeface="+mn-ea"/>
              </a:defRPr>
            </a:lvl1pPr>
          </a:lstStyle>
          <a:p>
            <a:pPr>
              <a:defRPr/>
            </a:pPr>
            <a:endParaRPr lang="en-GB"/>
          </a:p>
        </p:txBody>
      </p:sp>
      <p:sp>
        <p:nvSpPr>
          <p:cNvPr id="60420" name="Rectangle 4">
            <a:extLst>
              <a:ext uri="{FF2B5EF4-FFF2-40B4-BE49-F238E27FC236}">
                <a16:creationId xmlns:a16="http://schemas.microsoft.com/office/drawing/2014/main" xmlns="" id="{52FCD7FF-1A3E-4C01-8AE2-71A50DD9C44F}"/>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4101" name="Rectangle 5">
            <a:extLst>
              <a:ext uri="{FF2B5EF4-FFF2-40B4-BE49-F238E27FC236}">
                <a16:creationId xmlns:a16="http://schemas.microsoft.com/office/drawing/2014/main" xmlns="" id="{C7176E20-4D0F-480D-B918-781B3D1EE4DC}"/>
              </a:ext>
            </a:extLst>
          </p:cNvPr>
          <p:cNvSpPr>
            <a:spLocks noGrp="1" noChangeArrowheads="1"/>
          </p:cNvSpPr>
          <p:nvPr>
            <p:ph type="body" sz="quarter" idx="3"/>
          </p:nvPr>
        </p:nvSpPr>
        <p:spPr bwMode="auto">
          <a:xfrm>
            <a:off x="936625" y="4422775"/>
            <a:ext cx="514985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xmlns="" id="{A443287E-4C36-4820-A16C-EBEE0748D249}"/>
              </a:ext>
            </a:extLst>
          </p:cNvPr>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eaLnBrk="0" hangingPunct="0">
              <a:spcBef>
                <a:spcPct val="0"/>
              </a:spcBef>
              <a:defRPr>
                <a:latin typeface="Times New Roman" pitchFamily="18" charset="0"/>
                <a:ea typeface="+mn-ea"/>
              </a:defRPr>
            </a:lvl1pPr>
          </a:lstStyle>
          <a:p>
            <a:pPr>
              <a:defRPr/>
            </a:pPr>
            <a:r>
              <a:rPr lang="en-GB"/>
              <a:t>SGTM 1, draft as of 01 Aug 02</a:t>
            </a:r>
          </a:p>
        </p:txBody>
      </p:sp>
      <p:sp>
        <p:nvSpPr>
          <p:cNvPr id="4103" name="Rectangle 7">
            <a:extLst>
              <a:ext uri="{FF2B5EF4-FFF2-40B4-BE49-F238E27FC236}">
                <a16:creationId xmlns:a16="http://schemas.microsoft.com/office/drawing/2014/main" xmlns="" id="{26BD1763-AA8A-4E27-870D-9C9F30440B26}"/>
              </a:ext>
            </a:extLst>
          </p:cNvPr>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eaLnBrk="0" hangingPunct="0">
              <a:spcBef>
                <a:spcPct val="0"/>
              </a:spcBef>
              <a:defRPr/>
            </a:lvl1pPr>
          </a:lstStyle>
          <a:p>
            <a:fld id="{61CA6B74-1392-40CD-B784-8A2DC13871F0}" type="slidenum">
              <a:rPr lang="en-GB" altLang="en-US"/>
              <a:pPr/>
              <a:t>‹#›</a:t>
            </a:fld>
            <a:endParaRPr lang="en-GB" altLang="en-US"/>
          </a:p>
        </p:txBody>
      </p:sp>
    </p:spTree>
    <p:extLst>
      <p:ext uri="{BB962C8B-B14F-4D97-AF65-F5344CB8AC3E}">
        <p14:creationId xmlns:p14="http://schemas.microsoft.com/office/powerpoint/2010/main" val="8254272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MSV9_J8Cs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xmlns="" id="{FA9B53C1-72DA-4038-B7D2-B2CA6016D87B}"/>
              </a:ext>
            </a:extLst>
          </p:cNvPr>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50888" indent="-287338">
              <a:defRPr sz="1200">
                <a:solidFill>
                  <a:schemeClr val="tx1"/>
                </a:solidFill>
                <a:latin typeface="Times New Roman" charset="0"/>
                <a:ea typeface="ＭＳ Ｐゴシック" charset="0"/>
              </a:defRPr>
            </a:lvl2pPr>
            <a:lvl3pPr marL="1154113" indent="-230188">
              <a:defRPr sz="1200">
                <a:solidFill>
                  <a:schemeClr val="tx1"/>
                </a:solidFill>
                <a:latin typeface="Times New Roman" charset="0"/>
                <a:ea typeface="ＭＳ Ｐゴシック" charset="0"/>
              </a:defRPr>
            </a:lvl3pPr>
            <a:lvl4pPr marL="1617663" indent="-230188">
              <a:defRPr sz="1200">
                <a:solidFill>
                  <a:schemeClr val="tx1"/>
                </a:solidFill>
                <a:latin typeface="Times New Roman" charset="0"/>
                <a:ea typeface="ＭＳ Ｐゴシック" charset="0"/>
              </a:defRPr>
            </a:lvl4pPr>
            <a:lvl5pPr marL="2079625" indent="-230188">
              <a:defRPr sz="1200">
                <a:solidFill>
                  <a:schemeClr val="tx1"/>
                </a:solidFill>
                <a:latin typeface="Times New Roman" charset="0"/>
                <a:ea typeface="ＭＳ Ｐゴシック" charset="0"/>
              </a:defRPr>
            </a:lvl5pPr>
            <a:lvl6pPr marL="2536825" indent="-230188" eaLnBrk="0" fontAlgn="base" hangingPunct="0">
              <a:spcBef>
                <a:spcPct val="30000"/>
              </a:spcBef>
              <a:spcAft>
                <a:spcPct val="0"/>
              </a:spcAft>
              <a:defRPr sz="1200">
                <a:solidFill>
                  <a:schemeClr val="tx1"/>
                </a:solidFill>
                <a:latin typeface="Times New Roman" charset="0"/>
                <a:ea typeface="ＭＳ Ｐゴシック" charset="0"/>
              </a:defRPr>
            </a:lvl6pPr>
            <a:lvl7pPr marL="2994025" indent="-230188" eaLnBrk="0" fontAlgn="base" hangingPunct="0">
              <a:spcBef>
                <a:spcPct val="30000"/>
              </a:spcBef>
              <a:spcAft>
                <a:spcPct val="0"/>
              </a:spcAft>
              <a:defRPr sz="1200">
                <a:solidFill>
                  <a:schemeClr val="tx1"/>
                </a:solidFill>
                <a:latin typeface="Times New Roman" charset="0"/>
                <a:ea typeface="ＭＳ Ｐゴシック" charset="0"/>
              </a:defRPr>
            </a:lvl7pPr>
            <a:lvl8pPr marL="3451225" indent="-230188" eaLnBrk="0" fontAlgn="base" hangingPunct="0">
              <a:spcBef>
                <a:spcPct val="30000"/>
              </a:spcBef>
              <a:spcAft>
                <a:spcPct val="0"/>
              </a:spcAft>
              <a:defRPr sz="1200">
                <a:solidFill>
                  <a:schemeClr val="tx1"/>
                </a:solidFill>
                <a:latin typeface="Times New Roman" charset="0"/>
                <a:ea typeface="ＭＳ Ｐゴシック" charset="0"/>
              </a:defRPr>
            </a:lvl8pPr>
            <a:lvl9pPr marL="3908425" indent="-230188"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r>
              <a:rPr lang="en-GB"/>
              <a:t>SGTM 1, draft as of 01 Aug 02</a:t>
            </a:r>
          </a:p>
        </p:txBody>
      </p:sp>
      <p:sp>
        <p:nvSpPr>
          <p:cNvPr id="61443" name="Rectangle 7">
            <a:extLst>
              <a:ext uri="{FF2B5EF4-FFF2-40B4-BE49-F238E27FC236}">
                <a16:creationId xmlns:a16="http://schemas.microsoft.com/office/drawing/2014/main" xmlns="" id="{E014E9D2-A913-4CC6-B3AA-D8545308D54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fld id="{B3C9FAC4-DC6A-4745-9B19-6C186A267317}" type="slidenum">
              <a:rPr lang="en-GB" altLang="en-US"/>
              <a:pPr/>
              <a:t>1</a:t>
            </a:fld>
            <a:endParaRPr lang="en-GB" altLang="en-US"/>
          </a:p>
        </p:txBody>
      </p:sp>
      <p:sp>
        <p:nvSpPr>
          <p:cNvPr id="61444" name="Rectangle 2">
            <a:extLst>
              <a:ext uri="{FF2B5EF4-FFF2-40B4-BE49-F238E27FC236}">
                <a16:creationId xmlns:a16="http://schemas.microsoft.com/office/drawing/2014/main" xmlns="" id="{34CD4912-2471-40A9-8732-5F3947D4F230}"/>
              </a:ext>
            </a:extLst>
          </p:cNvPr>
          <p:cNvSpPr>
            <a:spLocks noGrp="1" noRot="1" noChangeAspect="1" noChangeArrowheads="1" noTextEdit="1"/>
          </p:cNvSpPr>
          <p:nvPr>
            <p:ph type="sldImg"/>
          </p:nvPr>
        </p:nvSpPr>
        <p:spPr>
          <a:solidFill>
            <a:srgbClr val="FFFFFF"/>
          </a:solidFill>
          <a:ln/>
        </p:spPr>
      </p:sp>
      <p:sp>
        <p:nvSpPr>
          <p:cNvPr id="61445" name="Rectangle 3">
            <a:extLst>
              <a:ext uri="{FF2B5EF4-FFF2-40B4-BE49-F238E27FC236}">
                <a16:creationId xmlns:a16="http://schemas.microsoft.com/office/drawing/2014/main" xmlns="" id="{9C4F6957-9C68-4E03-901E-B61E2B00D4C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Security Council Unanimously Adopts Resolution 1130, Extending Mandate of Mission in Central African Republic to 15 November. </a:t>
            </a:r>
            <a:r>
              <a:rPr lang="en-US" b="0" i="0" dirty="0">
                <a:effectLst/>
                <a:latin typeface="Arial" panose="020B0604020202020204" pitchFamily="34" charset="0"/>
              </a:rPr>
              <a:t>Security Council President Robert Fowler (Canada) confers with Secretary-General Kofi Annan (left), prior to reading out a presidential statement on the situation between Ethiopia and Eritrea. By that statement, the Council demanded an immediate halt to all hostilities between the two countries over their disputed border territory. It welcomed Eritrea’s acceptance today of the organization of African Unity (OAU) Framework Agreement for Settlement of the dispute—which it considered a viable and sound basis for peaceful resolution to the conflict—and recalled Ethiopia’s earlier acceptance of that agreement.</a:t>
            </a:r>
          </a:p>
          <a:p>
            <a:r>
              <a:rPr lang="en-US" b="0" i="0" dirty="0">
                <a:effectLst/>
                <a:latin typeface="Arial" panose="020B0604020202020204" pitchFamily="34" charset="0"/>
              </a:rPr>
              <a:t>27 February 1999. UN Photo # 320739</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61CA6B74-1392-40CD-B784-8A2DC13871F0}" type="slidenum">
              <a:rPr lang="en-GB" altLang="en-US" smtClean="0"/>
              <a:pPr/>
              <a:t>57</a:t>
            </a:fld>
            <a:endParaRPr lang="en-GB" altLang="en-US"/>
          </a:p>
        </p:txBody>
      </p:sp>
    </p:spTree>
    <p:extLst>
      <p:ext uri="{BB962C8B-B14F-4D97-AF65-F5344CB8AC3E}">
        <p14:creationId xmlns:p14="http://schemas.microsoft.com/office/powerpoint/2010/main" val="333273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General Assembly Debates Equitable Representation on and Increase in Membership of Security Council</a:t>
            </a:r>
          </a:p>
          <a:p>
            <a:r>
              <a:rPr lang="en-US" b="0" i="0" dirty="0">
                <a:effectLst/>
                <a:latin typeface="Arial" panose="020B0604020202020204" pitchFamily="34" charset="0"/>
              </a:rPr>
              <a:t>Allan Rock, Permanent Representative of Canada to the United Nations, addressing the General Assembly on the question of equitable representation on and increase in the membership of the Security Council, today at UN Headquarters.</a:t>
            </a:r>
            <a:r>
              <a:rPr lang="en-US" dirty="0">
                <a:latin typeface="Arial" panose="020B0604020202020204" pitchFamily="34" charset="0"/>
              </a:rPr>
              <a:t> </a:t>
            </a:r>
            <a:r>
              <a:rPr lang="en-US" b="0" i="0" dirty="0">
                <a:effectLst/>
                <a:latin typeface="Arial" panose="020B0604020202020204" pitchFamily="34" charset="0"/>
              </a:rPr>
              <a:t>26 July 2005. UN Photo # 84312</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59</a:t>
            </a:fld>
            <a:endParaRPr lang="en-GB" altLang="en-US"/>
          </a:p>
        </p:txBody>
      </p:sp>
    </p:spTree>
    <p:extLst>
      <p:ext uri="{BB962C8B-B14F-4D97-AF65-F5344CB8AC3E}">
        <p14:creationId xmlns:p14="http://schemas.microsoft.com/office/powerpoint/2010/main" val="41313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Canadian Delegation Briefs on Withdrawal from Security Council Election</a:t>
            </a:r>
          </a:p>
          <a:p>
            <a:r>
              <a:rPr lang="en-US" b="0" i="0" dirty="0">
                <a:effectLst/>
                <a:latin typeface="Arial" panose="020B0604020202020204" pitchFamily="34" charset="0"/>
              </a:rPr>
              <a:t>Lawrence Cannon, Minister for Foreign Affairs of Canada, holds a press conference following the General Assembly’s election of five non-permanent members to the Security Council. Canada had been a candidate in the election but withdrew in the contest’s second round, conceding the seat to Portugal. Pictured left of Mr. Cannon is Peter Kent, Canada’s Minister of State of Foreign Affairs for the Americas. 12 October 2010. UN Photo # 451487</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60</a:t>
            </a:fld>
            <a:endParaRPr lang="en-GB" altLang="en-US"/>
          </a:p>
        </p:txBody>
      </p:sp>
    </p:spTree>
    <p:extLst>
      <p:ext uri="{BB962C8B-B14F-4D97-AF65-F5344CB8AC3E}">
        <p14:creationId xmlns:p14="http://schemas.microsoft.com/office/powerpoint/2010/main" val="127822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Security Council Considers Actions to Improve UN Peacekeeping Operations</a:t>
            </a:r>
          </a:p>
          <a:p>
            <a:r>
              <a:rPr lang="en-US" b="0" i="0" dirty="0">
                <a:effectLst/>
                <a:latin typeface="Arial" panose="020B0604020202020204" pitchFamily="34" charset="0"/>
              </a:rPr>
              <a:t>Harjit Singh Sajjan, Minister of National Defence of Canada, addresses the Security Council meeting on collective action to improve United Nations Peacekeeping Operations. 28 March 2018. UN Photo # 75588</a:t>
            </a: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61</a:t>
            </a:fld>
            <a:endParaRPr lang="en-GB" altLang="en-US"/>
          </a:p>
        </p:txBody>
      </p:sp>
    </p:spTree>
    <p:extLst>
      <p:ext uri="{BB962C8B-B14F-4D97-AF65-F5344CB8AC3E}">
        <p14:creationId xmlns:p14="http://schemas.microsoft.com/office/powerpoint/2010/main" val="152370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61DAF3-B7B0-472F-B684-D5C574B95EEE}" type="slidenum">
              <a:rPr lang="en-CA" altLang="en-US" smtClean="0"/>
              <a:pPr eaLnBrk="1" hangingPunct="1">
                <a:spcBef>
                  <a:spcPct val="0"/>
                </a:spcBef>
              </a:pPr>
              <a:t>65</a:t>
            </a:fld>
            <a:endParaRPr lang="en-CA"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52240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62BC5EDE-C7B3-4A67-A2DE-EBC279B6839D}"/>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xmlns="" id="{5ADA5B85-02F0-4796-95E9-3F63115F2E80}"/>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a:t>"&lt;a href="https://commons.wikimedia.org/wiki/File:The_Earth_seen_from_Apollo_17.jpg#/media/File:The_Earth_seen_from_Apollo_17.jpg"&gt;The Earth seen from Apollo 17&lt;/a&gt;" by NASA/Apollo 17 crew; taken by either &lt;a title="en:Harrison Schmitt" class="extiw" href="//en.wikipedia.org/wiki/Harrison_Schmitt"&gt;Harrison Schmitt&lt;/a&gt; or &lt;a title="en:Ronald Evans" class="extiw" href="//en.wikipedia.org/wiki/Ronald_Evans"&gt;Ron Evans&lt;/a&gt; - &lt;a class="external free" href="http://www.nasa.gov/images/content/115334main_image_feature_329_ys_full.jpg" rel="nofollow"&gt;http://www.nasa.gov/images/content/115334main_image_feature_329_ys_full.jpg&lt;/a&gt;Alt: &lt;a class="external free" href="http://grin.hq.nasa.gov/ABSTRACTS/GPN-2000-001138.html" rel="nofollow"&gt;http://grin.hq.nasa.gov/ABSTRACTS/GPN-2000-001138.html&lt;/a&gt; (&lt;a class="external text" href="http://grin.hq.nasa.gov/IMAGES/LARGE/GPN-2000-001138.jpg" rel="nofollow"&gt;direct link&lt;/a&gt;). Licensed under Public Domain via &lt;a href="https://commons.wikimedia.org/wiki/"&gt;Commons&lt;/a&gt;.</a:t>
            </a:r>
          </a:p>
        </p:txBody>
      </p:sp>
      <p:sp>
        <p:nvSpPr>
          <p:cNvPr id="76804" name="Footer Placeholder 3">
            <a:extLst>
              <a:ext uri="{FF2B5EF4-FFF2-40B4-BE49-F238E27FC236}">
                <a16:creationId xmlns:a16="http://schemas.microsoft.com/office/drawing/2014/main" xmlns="" id="{6015661D-04EB-44BB-86E9-939F7C31BC5C}"/>
              </a:ext>
            </a:extLst>
          </p:cNvPr>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50888" indent="-287338">
              <a:defRPr sz="1200">
                <a:solidFill>
                  <a:schemeClr val="tx1"/>
                </a:solidFill>
                <a:latin typeface="Times New Roman" charset="0"/>
                <a:ea typeface="ＭＳ Ｐゴシック" charset="0"/>
              </a:defRPr>
            </a:lvl2pPr>
            <a:lvl3pPr marL="1154113" indent="-230188">
              <a:defRPr sz="1200">
                <a:solidFill>
                  <a:schemeClr val="tx1"/>
                </a:solidFill>
                <a:latin typeface="Times New Roman" charset="0"/>
                <a:ea typeface="ＭＳ Ｐゴシック" charset="0"/>
              </a:defRPr>
            </a:lvl3pPr>
            <a:lvl4pPr marL="1617663" indent="-230188">
              <a:defRPr sz="1200">
                <a:solidFill>
                  <a:schemeClr val="tx1"/>
                </a:solidFill>
                <a:latin typeface="Times New Roman" charset="0"/>
                <a:ea typeface="ＭＳ Ｐゴシック" charset="0"/>
              </a:defRPr>
            </a:lvl4pPr>
            <a:lvl5pPr marL="2079625" indent="-230188">
              <a:defRPr sz="1200">
                <a:solidFill>
                  <a:schemeClr val="tx1"/>
                </a:solidFill>
                <a:latin typeface="Times New Roman" charset="0"/>
                <a:ea typeface="ＭＳ Ｐゴシック" charset="0"/>
              </a:defRPr>
            </a:lvl5pPr>
            <a:lvl6pPr marL="2536825" indent="-230188" eaLnBrk="0" fontAlgn="base" hangingPunct="0">
              <a:spcBef>
                <a:spcPct val="30000"/>
              </a:spcBef>
              <a:spcAft>
                <a:spcPct val="0"/>
              </a:spcAft>
              <a:defRPr sz="1200">
                <a:solidFill>
                  <a:schemeClr val="tx1"/>
                </a:solidFill>
                <a:latin typeface="Times New Roman" charset="0"/>
                <a:ea typeface="ＭＳ Ｐゴシック" charset="0"/>
              </a:defRPr>
            </a:lvl6pPr>
            <a:lvl7pPr marL="2994025" indent="-230188" eaLnBrk="0" fontAlgn="base" hangingPunct="0">
              <a:spcBef>
                <a:spcPct val="30000"/>
              </a:spcBef>
              <a:spcAft>
                <a:spcPct val="0"/>
              </a:spcAft>
              <a:defRPr sz="1200">
                <a:solidFill>
                  <a:schemeClr val="tx1"/>
                </a:solidFill>
                <a:latin typeface="Times New Roman" charset="0"/>
                <a:ea typeface="ＭＳ Ｐゴシック" charset="0"/>
              </a:defRPr>
            </a:lvl7pPr>
            <a:lvl8pPr marL="3451225" indent="-230188" eaLnBrk="0" fontAlgn="base" hangingPunct="0">
              <a:spcBef>
                <a:spcPct val="30000"/>
              </a:spcBef>
              <a:spcAft>
                <a:spcPct val="0"/>
              </a:spcAft>
              <a:defRPr sz="1200">
                <a:solidFill>
                  <a:schemeClr val="tx1"/>
                </a:solidFill>
                <a:latin typeface="Times New Roman" charset="0"/>
                <a:ea typeface="ＭＳ Ｐゴシック" charset="0"/>
              </a:defRPr>
            </a:lvl8pPr>
            <a:lvl9pPr marL="3908425" indent="-230188"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r>
              <a:rPr lang="en-GB"/>
              <a:t>SGTM 1, draft as of 01 Aug 02</a:t>
            </a:r>
          </a:p>
        </p:txBody>
      </p:sp>
      <p:sp>
        <p:nvSpPr>
          <p:cNvPr id="76805" name="Slide Number Placeholder 4">
            <a:extLst>
              <a:ext uri="{FF2B5EF4-FFF2-40B4-BE49-F238E27FC236}">
                <a16:creationId xmlns:a16="http://schemas.microsoft.com/office/drawing/2014/main" xmlns="" id="{551E0C7F-94EA-4FC4-83E2-19BDD162A46A}"/>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fld id="{78EE6DC3-7D3D-48D9-A989-91F34B7CBB2A}" type="slidenum">
              <a:rPr lang="en-GB" altLang="en-US"/>
              <a:pPr/>
              <a:t>76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Frank Hurley - National Library of Australia, file: la.pic-an24574133, Public Domain, https://commons.wikimedia.org/w/index.php?curid=1002811</a:t>
            </a:r>
            <a:endParaRPr lang="en-CA" dirty="0"/>
          </a:p>
        </p:txBody>
      </p:sp>
      <p:sp>
        <p:nvSpPr>
          <p:cNvPr id="4" name="Slide Number Placeholder 3"/>
          <p:cNvSpPr>
            <a:spLocks noGrp="1"/>
          </p:cNvSpPr>
          <p:nvPr>
            <p:ph type="sldNum" sz="quarter" idx="10"/>
          </p:nvPr>
        </p:nvSpPr>
        <p:spPr/>
        <p:txBody>
          <a:bodyPr/>
          <a:lstStyle/>
          <a:p>
            <a:pPr>
              <a:defRPr/>
            </a:pPr>
            <a:fld id="{8C87FFD9-FD74-4D17-8ED2-A9B6B239024D}" type="slidenum">
              <a:rPr lang="en-US" smtClean="0"/>
              <a:pPr>
                <a:defRPr/>
              </a:pPr>
              <a:t>6</a:t>
            </a:fld>
            <a:endParaRPr lang="en-US"/>
          </a:p>
        </p:txBody>
      </p:sp>
    </p:spTree>
    <p:extLst>
      <p:ext uri="{BB962C8B-B14F-4D97-AF65-F5344CB8AC3E}">
        <p14:creationId xmlns:p14="http://schemas.microsoft.com/office/powerpoint/2010/main" val="38755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San Francisco Conference, 25 April - 26 June 1945: Canada Signs the United Nations Charter</a:t>
            </a:r>
          </a:p>
          <a:p>
            <a:r>
              <a:rPr lang="en-US" dirty="0"/>
              <a:t>W. L. Mackenzie King, M.P., Prime Minister of Canada; President of the Privy Council and Secretary of State for External Affairs; Chairman of the Delegation from Canada, signing the UN Charter at a ceremony held at the Veterans' War Memorial Building on 26 June 1945. 26 June 1945</a:t>
            </a:r>
          </a:p>
          <a:p>
            <a:r>
              <a:rPr lang="en-US" dirty="0"/>
              <a:t>San Francisco, United States. Photo # 84214</a:t>
            </a:r>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927B6B01-6AE0-4A7A-8293-9E46EC9FC948}" type="slidenum">
              <a:rPr lang="en-GB" altLang="en-US" smtClean="0"/>
              <a:pPr/>
              <a:t>12</a:t>
            </a:fld>
            <a:endParaRPr lang="en-GB" altLang="en-US"/>
          </a:p>
        </p:txBody>
      </p:sp>
    </p:spTree>
    <p:extLst>
      <p:ext uri="{BB962C8B-B14F-4D97-AF65-F5344CB8AC3E}">
        <p14:creationId xmlns:p14="http://schemas.microsoft.com/office/powerpoint/2010/main" val="14007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7450" y="708025"/>
            <a:ext cx="4637088" cy="3478213"/>
          </a:xfrm>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hlinkClick r:id="rId3"/>
              </a:rPr>
              <a:t>http://www.youtube.com/watch?v=MSV9_J8Csts</a:t>
            </a:r>
            <a:endParaRPr lang="en-CA"/>
          </a:p>
          <a:p>
            <a:r>
              <a:rPr lang="en-CA"/>
              <a:t>http://www.youtube.com/watch?v=MSV9_J8Csts&amp;playnext=1&amp;list=PL322715D051422FE3&amp;feature=results_main</a:t>
            </a:r>
          </a:p>
          <a:p>
            <a:endParaRPr lang="en-CA"/>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1pPr>
            <a:lvl2pPr marL="744064" indent="-286179" eaLnBrk="0" hangingPunct="0">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2pPr>
            <a:lvl3pPr marL="1144715" indent="-228943" eaLnBrk="0" hangingPunct="0">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3pPr>
            <a:lvl4pPr marL="1602600" indent="-228943" eaLnBrk="0" hangingPunct="0">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4pPr>
            <a:lvl5pPr marL="2060486" indent="-228943" eaLnBrk="0" hangingPunct="0">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5pPr>
            <a:lvl6pPr marL="2518372" indent="-228943" eaLnBrk="0" fontAlgn="base" hangingPunct="0">
              <a:spcBef>
                <a:spcPct val="0"/>
              </a:spcBef>
              <a:spcAft>
                <a:spcPct val="0"/>
              </a:spcAft>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6pPr>
            <a:lvl7pPr marL="2976258" indent="-228943" eaLnBrk="0" fontAlgn="base" hangingPunct="0">
              <a:spcBef>
                <a:spcPct val="0"/>
              </a:spcBef>
              <a:spcAft>
                <a:spcPct val="0"/>
              </a:spcAft>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7pPr>
            <a:lvl8pPr marL="3434144" indent="-228943" eaLnBrk="0" fontAlgn="base" hangingPunct="0">
              <a:spcBef>
                <a:spcPct val="0"/>
              </a:spcBef>
              <a:spcAft>
                <a:spcPct val="0"/>
              </a:spcAft>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8pPr>
            <a:lvl9pPr marL="3892029" indent="-228943" eaLnBrk="0" fontAlgn="base" hangingPunct="0">
              <a:spcBef>
                <a:spcPct val="0"/>
              </a:spcBef>
              <a:spcAft>
                <a:spcPct val="0"/>
              </a:spcAft>
              <a:tabLst>
                <a:tab pos="0" algn="l"/>
                <a:tab pos="408600" algn="l"/>
                <a:tab pos="820379" algn="l"/>
                <a:tab pos="1232158" algn="l"/>
                <a:tab pos="1643937" algn="l"/>
                <a:tab pos="2055717" algn="l"/>
                <a:tab pos="2465906" algn="l"/>
                <a:tab pos="2877685" algn="l"/>
                <a:tab pos="3289465" algn="l"/>
                <a:tab pos="3701244" algn="l"/>
                <a:tab pos="4113023" algn="l"/>
                <a:tab pos="4523213" algn="l"/>
                <a:tab pos="4934991" algn="l"/>
                <a:tab pos="5346771" algn="l"/>
                <a:tab pos="5758550" algn="l"/>
                <a:tab pos="6170330" algn="l"/>
                <a:tab pos="6580519" algn="l"/>
                <a:tab pos="6992298" algn="l"/>
                <a:tab pos="7404077" algn="l"/>
                <a:tab pos="7815856" algn="l"/>
                <a:tab pos="8227636" algn="l"/>
              </a:tabLst>
              <a:defRPr sz="2400">
                <a:solidFill>
                  <a:schemeClr val="tx1"/>
                </a:solidFill>
                <a:latin typeface="Times New Roman" pitchFamily="18" charset="0"/>
              </a:defRPr>
            </a:lvl9pPr>
          </a:lstStyle>
          <a:p>
            <a:pPr eaLnBrk="1" hangingPunct="1"/>
            <a:fld id="{6DCA3043-8022-4667-9F85-AB0390F94D50}" type="slidenum">
              <a:rPr lang="en-CA" sz="1200">
                <a:solidFill>
                  <a:srgbClr val="000000"/>
                </a:solidFill>
              </a:rPr>
              <a:pPr eaLnBrk="1" hangingPunct="1"/>
              <a:t>36</a:t>
            </a:fld>
            <a:endParaRPr lang="en-CA" sz="1200">
              <a:solidFill>
                <a:srgbClr val="000000"/>
              </a:solidFill>
            </a:endParaRPr>
          </a:p>
        </p:txBody>
      </p:sp>
    </p:spTree>
    <p:extLst>
      <p:ext uri="{BB962C8B-B14F-4D97-AF65-F5344CB8AC3E}">
        <p14:creationId xmlns:p14="http://schemas.microsoft.com/office/powerpoint/2010/main" val="80756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064" indent="-286179" eaLnBrk="0" hangingPunct="0">
              <a:defRPr sz="2400">
                <a:solidFill>
                  <a:schemeClr val="tx1"/>
                </a:solidFill>
                <a:latin typeface="Times New Roman" pitchFamily="18" charset="0"/>
              </a:defRPr>
            </a:lvl2pPr>
            <a:lvl3pPr marL="1144715" indent="-228943" eaLnBrk="0" hangingPunct="0">
              <a:defRPr sz="2400">
                <a:solidFill>
                  <a:schemeClr val="tx1"/>
                </a:solidFill>
                <a:latin typeface="Times New Roman" pitchFamily="18" charset="0"/>
              </a:defRPr>
            </a:lvl3pPr>
            <a:lvl4pPr marL="1602600" indent="-228943" eaLnBrk="0" hangingPunct="0">
              <a:defRPr sz="2400">
                <a:solidFill>
                  <a:schemeClr val="tx1"/>
                </a:solidFill>
                <a:latin typeface="Times New Roman" pitchFamily="18" charset="0"/>
              </a:defRPr>
            </a:lvl4pPr>
            <a:lvl5pPr marL="2060486" indent="-228943" eaLnBrk="0" hangingPunct="0">
              <a:defRPr sz="2400">
                <a:solidFill>
                  <a:schemeClr val="tx1"/>
                </a:solidFill>
                <a:latin typeface="Times New Roman" pitchFamily="18" charset="0"/>
              </a:defRPr>
            </a:lvl5pPr>
            <a:lvl6pPr marL="2518372" indent="-228943" eaLnBrk="0" fontAlgn="base" hangingPunct="0">
              <a:spcBef>
                <a:spcPct val="0"/>
              </a:spcBef>
              <a:spcAft>
                <a:spcPct val="0"/>
              </a:spcAft>
              <a:defRPr sz="2400">
                <a:solidFill>
                  <a:schemeClr val="tx1"/>
                </a:solidFill>
                <a:latin typeface="Times New Roman" pitchFamily="18" charset="0"/>
              </a:defRPr>
            </a:lvl6pPr>
            <a:lvl7pPr marL="2976258" indent="-228943" eaLnBrk="0" fontAlgn="base" hangingPunct="0">
              <a:spcBef>
                <a:spcPct val="0"/>
              </a:spcBef>
              <a:spcAft>
                <a:spcPct val="0"/>
              </a:spcAft>
              <a:defRPr sz="2400">
                <a:solidFill>
                  <a:schemeClr val="tx1"/>
                </a:solidFill>
                <a:latin typeface="Times New Roman" pitchFamily="18" charset="0"/>
              </a:defRPr>
            </a:lvl7pPr>
            <a:lvl8pPr marL="3434144" indent="-228943" eaLnBrk="0" fontAlgn="base" hangingPunct="0">
              <a:spcBef>
                <a:spcPct val="0"/>
              </a:spcBef>
              <a:spcAft>
                <a:spcPct val="0"/>
              </a:spcAft>
              <a:defRPr sz="2400">
                <a:solidFill>
                  <a:schemeClr val="tx1"/>
                </a:solidFill>
                <a:latin typeface="Times New Roman" pitchFamily="18" charset="0"/>
              </a:defRPr>
            </a:lvl8pPr>
            <a:lvl9pPr marL="3892029" indent="-228943" eaLnBrk="0" fontAlgn="base" hangingPunct="0">
              <a:spcBef>
                <a:spcPct val="0"/>
              </a:spcBef>
              <a:spcAft>
                <a:spcPct val="0"/>
              </a:spcAft>
              <a:defRPr sz="2400">
                <a:solidFill>
                  <a:schemeClr val="tx1"/>
                </a:solidFill>
                <a:latin typeface="Times New Roman" pitchFamily="18" charset="0"/>
              </a:defRPr>
            </a:lvl9pPr>
          </a:lstStyle>
          <a:p>
            <a:pPr eaLnBrk="1" hangingPunct="1"/>
            <a:fld id="{6A38C54C-6C12-42E3-B1D1-EF7D4091589C}" type="slidenum">
              <a:rPr lang="en-US" sz="1200"/>
              <a:pPr eaLnBrk="1" hangingPunct="1"/>
              <a:t>40</a:t>
            </a:fld>
            <a:endParaRPr lang="en-US" sz="1200"/>
          </a:p>
        </p:txBody>
      </p:sp>
      <p:sp>
        <p:nvSpPr>
          <p:cNvPr id="81923" name="Rectangle 2"/>
          <p:cNvSpPr>
            <a:spLocks noGrp="1" noRot="1" noChangeAspect="1" noChangeArrowheads="1" noTextEdit="1"/>
          </p:cNvSpPr>
          <p:nvPr>
            <p:ph type="sldImg"/>
          </p:nvPr>
        </p:nvSpPr>
        <p:spPr>
          <a:xfrm>
            <a:off x="1182688" y="698500"/>
            <a:ext cx="4654550" cy="3490913"/>
          </a:xfrm>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a:p>
        </p:txBody>
      </p:sp>
    </p:spTree>
    <p:extLst>
      <p:ext uri="{BB962C8B-B14F-4D97-AF65-F5344CB8AC3E}">
        <p14:creationId xmlns:p14="http://schemas.microsoft.com/office/powerpoint/2010/main" val="183886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solidFill>
                  <a:srgbClr val="000000"/>
                </a:solidFill>
                <a:latin typeface="Arial" panose="020B0604020202020204" pitchFamily="34" charset="0"/>
              </a:rPr>
              <a:t>Le Royaume-Uni, les États-Unis et l'Espagne ne demanderont pas le vote sur le projet de résolution</a:t>
            </a:r>
          </a:p>
          <a:p>
            <a:r>
              <a:rPr lang="fr-FR" dirty="0">
                <a:solidFill>
                  <a:srgbClr val="000000"/>
                </a:solidFill>
                <a:latin typeface="Arial" panose="020B0604020202020204" pitchFamily="34" charset="0"/>
              </a:rPr>
              <a:t>Ils se sont réservé le droit de prendre leurs propres mesures pour assurer le désarmement de ce pays. </a:t>
            </a:r>
          </a:p>
          <a:p>
            <a:r>
              <a:rPr lang="fr-FR" dirty="0">
                <a:solidFill>
                  <a:srgbClr val="000000"/>
                </a:solidFill>
                <a:latin typeface="Arial" panose="020B0604020202020204" pitchFamily="34" charset="0"/>
              </a:rPr>
              <a:t>Le secrétaire général Kofi Annan (au centre) informe les correspondants du Conseil de sécurité.</a:t>
            </a:r>
          </a:p>
          <a:p>
            <a:r>
              <a:rPr lang="fr-FR" dirty="0">
                <a:solidFill>
                  <a:srgbClr val="000000"/>
                </a:solidFill>
                <a:latin typeface="Arial" panose="020B0604020202020204" pitchFamily="34" charset="0"/>
              </a:rPr>
              <a:t>17 mars 2003</a:t>
            </a:r>
          </a:p>
          <a:p>
            <a:r>
              <a:rPr lang="fr-FR" dirty="0">
                <a:solidFill>
                  <a:srgbClr val="000000"/>
                </a:solidFill>
                <a:latin typeface="Arial" panose="020B0604020202020204" pitchFamily="34" charset="0"/>
              </a:rPr>
              <a:t>Photo # 25142</a:t>
            </a:r>
            <a:endParaRPr lang="en-US" i="0" dirty="0">
              <a:solidFill>
                <a:srgbClr val="000000"/>
              </a:solidFill>
              <a:effectLst/>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61CA6B74-1392-40CD-B784-8A2DC13871F0}" type="slidenum">
              <a:rPr lang="en-GB" altLang="en-US" smtClean="0"/>
              <a:pPr/>
              <a:t>48</a:t>
            </a:fld>
            <a:endParaRPr lang="en-GB" altLang="en-US"/>
          </a:p>
        </p:txBody>
      </p:sp>
    </p:spTree>
    <p:extLst>
      <p:ext uri="{BB962C8B-B14F-4D97-AF65-F5344CB8AC3E}">
        <p14:creationId xmlns:p14="http://schemas.microsoft.com/office/powerpoint/2010/main" val="72804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and Archives </a:t>
            </a:r>
            <a:r>
              <a:rPr lang="en-US" dirty="0" err="1"/>
              <a:t>Canada,MIKAN</a:t>
            </a:r>
            <a:r>
              <a:rPr lang="en-US" dirty="0"/>
              <a:t> no. 3193176</a:t>
            </a:r>
          </a:p>
        </p:txBody>
      </p:sp>
      <p:sp>
        <p:nvSpPr>
          <p:cNvPr id="4" name="Footer Placeholder 3"/>
          <p:cNvSpPr>
            <a:spLocks noGrp="1"/>
          </p:cNvSpPr>
          <p:nvPr>
            <p:ph type="ftr" sz="quarter" idx="4"/>
          </p:nvPr>
        </p:nvSpPr>
        <p:spPr/>
        <p:txBody>
          <a:bodyPr/>
          <a:lstStyle/>
          <a:p>
            <a:pPr>
              <a:defRPr/>
            </a:pPr>
            <a:r>
              <a:rPr lang="en-GB"/>
              <a:t>SGTM 1, draft as of 01 Aug 02</a:t>
            </a:r>
          </a:p>
        </p:txBody>
      </p:sp>
      <p:sp>
        <p:nvSpPr>
          <p:cNvPr id="5" name="Slide Number Placeholder 4"/>
          <p:cNvSpPr>
            <a:spLocks noGrp="1"/>
          </p:cNvSpPr>
          <p:nvPr>
            <p:ph type="sldNum" sz="quarter" idx="5"/>
          </p:nvPr>
        </p:nvSpPr>
        <p:spPr/>
        <p:txBody>
          <a:bodyPr/>
          <a:lstStyle/>
          <a:p>
            <a:fld id="{61CA6B74-1392-40CD-B784-8A2DC13871F0}" type="slidenum">
              <a:rPr lang="en-GB" altLang="en-US" smtClean="0"/>
              <a:pPr/>
              <a:t>52</a:t>
            </a:fld>
            <a:endParaRPr lang="en-GB" altLang="en-US"/>
          </a:p>
        </p:txBody>
      </p:sp>
    </p:spTree>
    <p:extLst>
      <p:ext uri="{BB962C8B-B14F-4D97-AF65-F5344CB8AC3E}">
        <p14:creationId xmlns:p14="http://schemas.microsoft.com/office/powerpoint/2010/main" val="281982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064" indent="-286179" eaLnBrk="0" hangingPunct="0">
              <a:defRPr sz="2400">
                <a:solidFill>
                  <a:schemeClr val="tx1"/>
                </a:solidFill>
                <a:latin typeface="Times New Roman" pitchFamily="18" charset="0"/>
              </a:defRPr>
            </a:lvl2pPr>
            <a:lvl3pPr marL="1144715" indent="-228943" eaLnBrk="0" hangingPunct="0">
              <a:defRPr sz="2400">
                <a:solidFill>
                  <a:schemeClr val="tx1"/>
                </a:solidFill>
                <a:latin typeface="Times New Roman" pitchFamily="18" charset="0"/>
              </a:defRPr>
            </a:lvl3pPr>
            <a:lvl4pPr marL="1602600" indent="-228943" eaLnBrk="0" hangingPunct="0">
              <a:defRPr sz="2400">
                <a:solidFill>
                  <a:schemeClr val="tx1"/>
                </a:solidFill>
                <a:latin typeface="Times New Roman" pitchFamily="18" charset="0"/>
              </a:defRPr>
            </a:lvl4pPr>
            <a:lvl5pPr marL="2060486" indent="-228943" eaLnBrk="0" hangingPunct="0">
              <a:defRPr sz="2400">
                <a:solidFill>
                  <a:schemeClr val="tx1"/>
                </a:solidFill>
                <a:latin typeface="Times New Roman" pitchFamily="18" charset="0"/>
              </a:defRPr>
            </a:lvl5pPr>
            <a:lvl6pPr marL="2518372" indent="-228943" eaLnBrk="0" fontAlgn="base" hangingPunct="0">
              <a:spcBef>
                <a:spcPct val="0"/>
              </a:spcBef>
              <a:spcAft>
                <a:spcPct val="0"/>
              </a:spcAft>
              <a:defRPr sz="2400">
                <a:solidFill>
                  <a:schemeClr val="tx1"/>
                </a:solidFill>
                <a:latin typeface="Times New Roman" pitchFamily="18" charset="0"/>
              </a:defRPr>
            </a:lvl6pPr>
            <a:lvl7pPr marL="2976258" indent="-228943" eaLnBrk="0" fontAlgn="base" hangingPunct="0">
              <a:spcBef>
                <a:spcPct val="0"/>
              </a:spcBef>
              <a:spcAft>
                <a:spcPct val="0"/>
              </a:spcAft>
              <a:defRPr sz="2400">
                <a:solidFill>
                  <a:schemeClr val="tx1"/>
                </a:solidFill>
                <a:latin typeface="Times New Roman" pitchFamily="18" charset="0"/>
              </a:defRPr>
            </a:lvl7pPr>
            <a:lvl8pPr marL="3434144" indent="-228943" eaLnBrk="0" fontAlgn="base" hangingPunct="0">
              <a:spcBef>
                <a:spcPct val="0"/>
              </a:spcBef>
              <a:spcAft>
                <a:spcPct val="0"/>
              </a:spcAft>
              <a:defRPr sz="2400">
                <a:solidFill>
                  <a:schemeClr val="tx1"/>
                </a:solidFill>
                <a:latin typeface="Times New Roman" pitchFamily="18" charset="0"/>
              </a:defRPr>
            </a:lvl8pPr>
            <a:lvl9pPr marL="3892029" indent="-228943" eaLnBrk="0" fontAlgn="base" hangingPunct="0">
              <a:spcBef>
                <a:spcPct val="0"/>
              </a:spcBef>
              <a:spcAft>
                <a:spcPct val="0"/>
              </a:spcAft>
              <a:defRPr sz="2400">
                <a:solidFill>
                  <a:schemeClr val="tx1"/>
                </a:solidFill>
                <a:latin typeface="Times New Roman" pitchFamily="18" charset="0"/>
              </a:defRPr>
            </a:lvl9pPr>
          </a:lstStyle>
          <a:p>
            <a:pPr eaLnBrk="1" hangingPunct="1"/>
            <a:fld id="{C3233205-8759-4FAB-B4B6-E0538D9496BC}" type="slidenum">
              <a:rPr lang="en-US" sz="1200"/>
              <a:pPr eaLnBrk="1" hangingPunct="1"/>
              <a:t>53</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A"/>
          </a:p>
        </p:txBody>
      </p:sp>
    </p:spTree>
    <p:extLst>
      <p:ext uri="{BB962C8B-B14F-4D97-AF65-F5344CB8AC3E}">
        <p14:creationId xmlns:p14="http://schemas.microsoft.com/office/powerpoint/2010/main" val="376149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064" indent="-286179" eaLnBrk="0" hangingPunct="0">
              <a:defRPr sz="2400">
                <a:solidFill>
                  <a:schemeClr val="tx1"/>
                </a:solidFill>
                <a:latin typeface="Times New Roman" pitchFamily="18" charset="0"/>
              </a:defRPr>
            </a:lvl2pPr>
            <a:lvl3pPr marL="1144715" indent="-228943" eaLnBrk="0" hangingPunct="0">
              <a:defRPr sz="2400">
                <a:solidFill>
                  <a:schemeClr val="tx1"/>
                </a:solidFill>
                <a:latin typeface="Times New Roman" pitchFamily="18" charset="0"/>
              </a:defRPr>
            </a:lvl3pPr>
            <a:lvl4pPr marL="1602600" indent="-228943" eaLnBrk="0" hangingPunct="0">
              <a:defRPr sz="2400">
                <a:solidFill>
                  <a:schemeClr val="tx1"/>
                </a:solidFill>
                <a:latin typeface="Times New Roman" pitchFamily="18" charset="0"/>
              </a:defRPr>
            </a:lvl4pPr>
            <a:lvl5pPr marL="2060486" indent="-228943" eaLnBrk="0" hangingPunct="0">
              <a:defRPr sz="2400">
                <a:solidFill>
                  <a:schemeClr val="tx1"/>
                </a:solidFill>
                <a:latin typeface="Times New Roman" pitchFamily="18" charset="0"/>
              </a:defRPr>
            </a:lvl5pPr>
            <a:lvl6pPr marL="2518372" indent="-228943" eaLnBrk="0" fontAlgn="base" hangingPunct="0">
              <a:spcBef>
                <a:spcPct val="0"/>
              </a:spcBef>
              <a:spcAft>
                <a:spcPct val="0"/>
              </a:spcAft>
              <a:defRPr sz="2400">
                <a:solidFill>
                  <a:schemeClr val="tx1"/>
                </a:solidFill>
                <a:latin typeface="Times New Roman" pitchFamily="18" charset="0"/>
              </a:defRPr>
            </a:lvl6pPr>
            <a:lvl7pPr marL="2976258" indent="-228943" eaLnBrk="0" fontAlgn="base" hangingPunct="0">
              <a:spcBef>
                <a:spcPct val="0"/>
              </a:spcBef>
              <a:spcAft>
                <a:spcPct val="0"/>
              </a:spcAft>
              <a:defRPr sz="2400">
                <a:solidFill>
                  <a:schemeClr val="tx1"/>
                </a:solidFill>
                <a:latin typeface="Times New Roman" pitchFamily="18" charset="0"/>
              </a:defRPr>
            </a:lvl7pPr>
            <a:lvl8pPr marL="3434144" indent="-228943" eaLnBrk="0" fontAlgn="base" hangingPunct="0">
              <a:spcBef>
                <a:spcPct val="0"/>
              </a:spcBef>
              <a:spcAft>
                <a:spcPct val="0"/>
              </a:spcAft>
              <a:defRPr sz="2400">
                <a:solidFill>
                  <a:schemeClr val="tx1"/>
                </a:solidFill>
                <a:latin typeface="Times New Roman" pitchFamily="18" charset="0"/>
              </a:defRPr>
            </a:lvl8pPr>
            <a:lvl9pPr marL="3892029" indent="-228943" eaLnBrk="0" fontAlgn="base" hangingPunct="0">
              <a:spcBef>
                <a:spcPct val="0"/>
              </a:spcBef>
              <a:spcAft>
                <a:spcPct val="0"/>
              </a:spcAft>
              <a:defRPr sz="2400">
                <a:solidFill>
                  <a:schemeClr val="tx1"/>
                </a:solidFill>
                <a:latin typeface="Times New Roman" pitchFamily="18" charset="0"/>
              </a:defRPr>
            </a:lvl9pPr>
          </a:lstStyle>
          <a:p>
            <a:pPr eaLnBrk="1" hangingPunct="1"/>
            <a:fld id="{74C4F146-5539-44CD-984F-9EE948C45027}" type="slidenum">
              <a:rPr lang="en-US" sz="1200"/>
              <a:pPr eaLnBrk="1" hangingPunct="1"/>
              <a:t>54</a:t>
            </a:fld>
            <a:endParaRPr 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0" hangingPunct="0">
              <a:spcBef>
                <a:spcPct val="50000"/>
              </a:spcBef>
            </a:pPr>
            <a:r>
              <a:rPr lang="fr-CA" dirty="0">
                <a:cs typeface="Times New Roman" pitchFamily="18" charset="0"/>
              </a:rPr>
              <a:t>« </a:t>
            </a:r>
            <a:r>
              <a:rPr lang="fr-CA" dirty="0"/>
              <a:t>décerné principalement pour le rôle qu’il a joué en vue de mettre fin au conflit du canal de Suez et de résoudre la question du Moyen-Orient par l’intermédiaire des Nations Unies.</a:t>
            </a:r>
            <a:r>
              <a:rPr lang="fr-CA" dirty="0">
                <a:cs typeface="Times New Roman" pitchFamily="18" charset="0"/>
              </a:rPr>
              <a:t> »</a:t>
            </a:r>
            <a:r>
              <a:rPr lang="fr-CA" dirty="0"/>
              <a:t> </a:t>
            </a:r>
            <a:r>
              <a:rPr lang="fr-CA" sz="1500" dirty="0"/>
              <a:t>[Traduction]</a:t>
            </a:r>
          </a:p>
          <a:p>
            <a:pPr eaLnBrk="0" hangingPunct="0">
              <a:spcBef>
                <a:spcPct val="50000"/>
              </a:spcBef>
            </a:pPr>
            <a:r>
              <a:rPr lang="fr-CA" dirty="0"/>
              <a:t> – Comité du prix Nobel norvégien</a:t>
            </a:r>
          </a:p>
          <a:p>
            <a:pPr eaLnBrk="1" hangingPunct="1"/>
            <a:endParaRPr lang="fr-CA" dirty="0"/>
          </a:p>
        </p:txBody>
      </p:sp>
    </p:spTree>
    <p:extLst>
      <p:ext uri="{BB962C8B-B14F-4D97-AF65-F5344CB8AC3E}">
        <p14:creationId xmlns:p14="http://schemas.microsoft.com/office/powerpoint/2010/main" val="200702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9320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45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25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48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10000" cy="4495800"/>
          </a:xfrm>
          <a:prstGeom prst="rect">
            <a:avLst/>
          </a:prstGeom>
        </p:spPr>
        <p:txBody>
          <a:bodyPr/>
          <a:lstStyle/>
          <a:p>
            <a:pPr lvl="0"/>
            <a:endParaRPr lang="en-US" noProof="0"/>
          </a:p>
        </p:txBody>
      </p:sp>
      <p:sp>
        <p:nvSpPr>
          <p:cNvPr id="5" name="Date Placeholder 4">
            <a:extLst>
              <a:ext uri="{FF2B5EF4-FFF2-40B4-BE49-F238E27FC236}">
                <a16:creationId xmlns:a16="http://schemas.microsoft.com/office/drawing/2014/main" xmlns="" id="{C4FAC1B5-D48C-471A-9A93-D10B6CBADAA4}"/>
              </a:ext>
            </a:extLst>
          </p:cNvPr>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mn-ea"/>
              </a:defRPr>
            </a:lvl1pPr>
          </a:lstStyle>
          <a:p>
            <a:pPr>
              <a:defRPr/>
            </a:pPr>
            <a:endParaRPr lang="en-US"/>
          </a:p>
        </p:txBody>
      </p:sp>
      <p:sp>
        <p:nvSpPr>
          <p:cNvPr id="6" name="Footer Placeholder 5">
            <a:extLst>
              <a:ext uri="{FF2B5EF4-FFF2-40B4-BE49-F238E27FC236}">
                <a16:creationId xmlns:a16="http://schemas.microsoft.com/office/drawing/2014/main" xmlns="" id="{61F0BA80-DDA7-4B18-92C5-08D6AA744373}"/>
              </a:ext>
            </a:extLst>
          </p:cNvPr>
          <p:cNvSpPr>
            <a:spLocks noGrp="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xmlns="" id="{E80C0A9A-BE9F-4B21-BA74-525FD5045552}"/>
              </a:ext>
            </a:extLst>
          </p:cNvPr>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3B2590B-8259-4DB8-9905-1CF354CB5241}" type="slidenum">
              <a:rPr lang="en-US" altLang="en-US"/>
              <a:pPr/>
              <a:t>‹#›</a:t>
            </a:fld>
            <a:endParaRPr lang="en-US" altLang="en-US"/>
          </a:p>
        </p:txBody>
      </p:sp>
    </p:spTree>
    <p:extLst>
      <p:ext uri="{BB962C8B-B14F-4D97-AF65-F5344CB8AC3E}">
        <p14:creationId xmlns:p14="http://schemas.microsoft.com/office/powerpoint/2010/main" val="319016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495800"/>
          </a:xfrm>
          <a:prstGeom prst="rect">
            <a:avLst/>
          </a:prstGeom>
        </p:spPr>
        <p:txBody>
          <a:bodyPr/>
          <a:lstStyle/>
          <a:p>
            <a:pPr lvl="0"/>
            <a:endParaRPr lang="en-US" noProof="0"/>
          </a:p>
        </p:txBody>
      </p:sp>
      <p:sp>
        <p:nvSpPr>
          <p:cNvPr id="4" name="Date Placeholder 3">
            <a:extLst>
              <a:ext uri="{FF2B5EF4-FFF2-40B4-BE49-F238E27FC236}">
                <a16:creationId xmlns:a16="http://schemas.microsoft.com/office/drawing/2014/main" xmlns="" id="{51F4BE89-9040-4DAB-8839-2143F428B875}"/>
              </a:ext>
            </a:extLst>
          </p:cNvPr>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mn-ea"/>
              </a:defRPr>
            </a:lvl1pPr>
          </a:lstStyle>
          <a:p>
            <a:pPr>
              <a:defRPr/>
            </a:pPr>
            <a:endParaRPr lang="en-US"/>
          </a:p>
        </p:txBody>
      </p:sp>
      <p:sp>
        <p:nvSpPr>
          <p:cNvPr id="5" name="Footer Placeholder 4">
            <a:extLst>
              <a:ext uri="{FF2B5EF4-FFF2-40B4-BE49-F238E27FC236}">
                <a16:creationId xmlns:a16="http://schemas.microsoft.com/office/drawing/2014/main" xmlns="" id="{49B58A14-ADD1-456E-BF65-52249FDD59AD}"/>
              </a:ext>
            </a:extLst>
          </p:cNvPr>
          <p:cNvSpPr>
            <a:spLocks noGrp="1"/>
          </p:cNvSpPr>
          <p:nvPr>
            <p:ph type="ftr" sz="quarter" idx="11"/>
          </p:nvPr>
        </p:nvSpPr>
        <p:spPr>
          <a:xfrm>
            <a:off x="3124200" y="6248400"/>
            <a:ext cx="2895600" cy="457200"/>
          </a:xfrm>
          <a:prstGeom prst="rect">
            <a:avLst/>
          </a:prstGeom>
        </p:spPr>
        <p:txBody>
          <a:bodyPr/>
          <a:lstStyle>
            <a:lvl1pPr>
              <a:defRPr>
                <a:latin typeface="Times New Roman" pitchFamily="18"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xmlns="" id="{7EA9B495-A185-4304-9CAC-A032B463826D}"/>
              </a:ext>
            </a:extLst>
          </p:cNvPr>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1FB3934-1ADE-4A89-9B83-F27B93B75B65}" type="slidenum">
              <a:rPr lang="en-US" altLang="en-US"/>
              <a:pPr/>
              <a:t>‹#›</a:t>
            </a:fld>
            <a:endParaRPr lang="en-US" altLang="en-US"/>
          </a:p>
        </p:txBody>
      </p:sp>
    </p:spTree>
    <p:extLst>
      <p:ext uri="{BB962C8B-B14F-4D97-AF65-F5344CB8AC3E}">
        <p14:creationId xmlns:p14="http://schemas.microsoft.com/office/powerpoint/2010/main" val="91737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13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754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35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68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876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8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385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780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3A5698"/>
            </a:gs>
            <a:gs pos="100000">
              <a:schemeClr val="bg1"/>
            </a:gs>
          </a:gsLst>
          <a:lin ang="2700000" scaled="1"/>
        </a:gradFill>
        <a:effectLst/>
      </p:bgPr>
    </p:bg>
    <p:spTree>
      <p:nvGrpSpPr>
        <p:cNvPr id="1" name=""/>
        <p:cNvGrpSpPr/>
        <p:nvPr/>
      </p:nvGrpSpPr>
      <p:grpSpPr>
        <a:xfrm>
          <a:off x="0" y="0"/>
          <a:ext cx="0" cy="0"/>
          <a:chOff x="0" y="0"/>
          <a:chExt cx="0" cy="0"/>
        </a:xfrm>
      </p:grpSpPr>
      <p:sp>
        <p:nvSpPr>
          <p:cNvPr id="1026" name="Text Box 60">
            <a:extLst>
              <a:ext uri="{FF2B5EF4-FFF2-40B4-BE49-F238E27FC236}">
                <a16:creationId xmlns:a16="http://schemas.microsoft.com/office/drawing/2014/main" xmlns="" id="{93E819C7-C1FD-48B8-A522-D739B6BACFE3}"/>
              </a:ext>
            </a:extLst>
          </p:cNvPr>
          <p:cNvSpPr txBox="1">
            <a:spLocks noChangeArrowheads="1"/>
          </p:cNvSpPr>
          <p:nvPr userDrawn="1"/>
        </p:nvSpPr>
        <p:spPr bwMode="auto">
          <a:xfrm>
            <a:off x="4267200" y="5029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50000"/>
              </a:spcBef>
              <a:buFontTx/>
              <a:buChar char="©"/>
              <a:defRPr/>
            </a:pPr>
            <a:endParaRPr lang="en-US" sz="2000">
              <a:ea typeface="+mn-ea"/>
            </a:endParaRPr>
          </a:p>
        </p:txBody>
      </p:sp>
      <p:grpSp>
        <p:nvGrpSpPr>
          <p:cNvPr id="1027" name="Group 70">
            <a:extLst>
              <a:ext uri="{FF2B5EF4-FFF2-40B4-BE49-F238E27FC236}">
                <a16:creationId xmlns:a16="http://schemas.microsoft.com/office/drawing/2014/main" xmlns="" id="{0250EF24-9213-4F49-AFF9-A4B4695FCBEB}"/>
              </a:ext>
            </a:extLst>
          </p:cNvPr>
          <p:cNvGrpSpPr>
            <a:grpSpLocks/>
          </p:cNvGrpSpPr>
          <p:nvPr userDrawn="1"/>
        </p:nvGrpSpPr>
        <p:grpSpPr bwMode="auto">
          <a:xfrm>
            <a:off x="307975" y="914400"/>
            <a:ext cx="8836025" cy="5256213"/>
            <a:chOff x="92" y="615"/>
            <a:chExt cx="5566" cy="3311"/>
          </a:xfrm>
        </p:grpSpPr>
        <p:grpSp>
          <p:nvGrpSpPr>
            <p:cNvPr id="1028" name="Group 71">
              <a:extLst>
                <a:ext uri="{FF2B5EF4-FFF2-40B4-BE49-F238E27FC236}">
                  <a16:creationId xmlns:a16="http://schemas.microsoft.com/office/drawing/2014/main" xmlns="" id="{676A621B-7903-4F4D-815B-D4CAA725E502}"/>
                </a:ext>
              </a:extLst>
            </p:cNvPr>
            <p:cNvGrpSpPr>
              <a:grpSpLocks/>
            </p:cNvGrpSpPr>
            <p:nvPr/>
          </p:nvGrpSpPr>
          <p:grpSpPr bwMode="auto">
            <a:xfrm>
              <a:off x="2314" y="617"/>
              <a:ext cx="3344" cy="3080"/>
              <a:chOff x="2314" y="617"/>
              <a:chExt cx="3344" cy="3080"/>
            </a:xfrm>
          </p:grpSpPr>
          <p:grpSp>
            <p:nvGrpSpPr>
              <p:cNvPr id="1036" name="Group 72">
                <a:extLst>
                  <a:ext uri="{FF2B5EF4-FFF2-40B4-BE49-F238E27FC236}">
                    <a16:creationId xmlns:a16="http://schemas.microsoft.com/office/drawing/2014/main" xmlns="" id="{55BDEEDA-97D9-46CF-870C-1E01ECE94E83}"/>
                  </a:ext>
                </a:extLst>
              </p:cNvPr>
              <p:cNvGrpSpPr>
                <a:grpSpLocks/>
              </p:cNvGrpSpPr>
              <p:nvPr/>
            </p:nvGrpSpPr>
            <p:grpSpPr bwMode="auto">
              <a:xfrm>
                <a:off x="5166" y="2575"/>
                <a:ext cx="492" cy="1122"/>
                <a:chOff x="5166" y="2575"/>
                <a:chExt cx="492" cy="1122"/>
              </a:xfrm>
            </p:grpSpPr>
            <p:grpSp>
              <p:nvGrpSpPr>
                <p:cNvPr id="1060" name="Group 73">
                  <a:extLst>
                    <a:ext uri="{FF2B5EF4-FFF2-40B4-BE49-F238E27FC236}">
                      <a16:creationId xmlns:a16="http://schemas.microsoft.com/office/drawing/2014/main" xmlns="" id="{027EC563-717D-4F1F-A921-82E01DD7E1FA}"/>
                    </a:ext>
                  </a:extLst>
                </p:cNvPr>
                <p:cNvGrpSpPr>
                  <a:grpSpLocks/>
                </p:cNvGrpSpPr>
                <p:nvPr/>
              </p:nvGrpSpPr>
              <p:grpSpPr bwMode="auto">
                <a:xfrm>
                  <a:off x="5166" y="3367"/>
                  <a:ext cx="492" cy="330"/>
                  <a:chOff x="5166" y="3367"/>
                  <a:chExt cx="492" cy="330"/>
                </a:xfrm>
              </p:grpSpPr>
              <p:sp>
                <p:nvSpPr>
                  <p:cNvPr id="1062" name="Freeform 74">
                    <a:extLst>
                      <a:ext uri="{FF2B5EF4-FFF2-40B4-BE49-F238E27FC236}">
                        <a16:creationId xmlns:a16="http://schemas.microsoft.com/office/drawing/2014/main" xmlns="" id="{2F54CAB5-E873-46AB-A48A-16F30717B7E9}"/>
                      </a:ext>
                    </a:extLst>
                  </p:cNvPr>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3" name="Freeform 75">
                    <a:extLst>
                      <a:ext uri="{FF2B5EF4-FFF2-40B4-BE49-F238E27FC236}">
                        <a16:creationId xmlns:a16="http://schemas.microsoft.com/office/drawing/2014/main" xmlns="" id="{C3D62606-825E-4C58-AB93-E9DD2F85722C}"/>
                      </a:ext>
                    </a:extLst>
                  </p:cNvPr>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76">
                    <a:extLst>
                      <a:ext uri="{FF2B5EF4-FFF2-40B4-BE49-F238E27FC236}">
                        <a16:creationId xmlns:a16="http://schemas.microsoft.com/office/drawing/2014/main" xmlns="" id="{6C3DC5BD-DAD4-4CAB-9F92-5794B79A788B}"/>
                      </a:ext>
                    </a:extLst>
                  </p:cNvPr>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1" name="Freeform 77">
                  <a:extLst>
                    <a:ext uri="{FF2B5EF4-FFF2-40B4-BE49-F238E27FC236}">
                      <a16:creationId xmlns:a16="http://schemas.microsoft.com/office/drawing/2014/main" xmlns="" id="{1801FE5B-53AA-4DC9-BF26-B80B5E031C2D}"/>
                    </a:ext>
                  </a:extLst>
                </p:cNvPr>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7" name="Group 78">
                <a:extLst>
                  <a:ext uri="{FF2B5EF4-FFF2-40B4-BE49-F238E27FC236}">
                    <a16:creationId xmlns:a16="http://schemas.microsoft.com/office/drawing/2014/main" xmlns="" id="{EFDA7B07-6AAB-4538-A8A3-142EF17537B6}"/>
                  </a:ext>
                </a:extLst>
              </p:cNvPr>
              <p:cNvGrpSpPr>
                <a:grpSpLocks/>
              </p:cNvGrpSpPr>
              <p:nvPr/>
            </p:nvGrpSpPr>
            <p:grpSpPr bwMode="auto">
              <a:xfrm>
                <a:off x="4293" y="1104"/>
                <a:ext cx="1037" cy="2393"/>
                <a:chOff x="4293" y="1104"/>
                <a:chExt cx="1037" cy="2393"/>
              </a:xfrm>
            </p:grpSpPr>
            <p:grpSp>
              <p:nvGrpSpPr>
                <p:cNvPr id="1047" name="Group 79">
                  <a:extLst>
                    <a:ext uri="{FF2B5EF4-FFF2-40B4-BE49-F238E27FC236}">
                      <a16:creationId xmlns:a16="http://schemas.microsoft.com/office/drawing/2014/main" xmlns="" id="{87595002-767B-4DA2-8B55-5C5A24D47599}"/>
                    </a:ext>
                  </a:extLst>
                </p:cNvPr>
                <p:cNvGrpSpPr>
                  <a:grpSpLocks/>
                </p:cNvGrpSpPr>
                <p:nvPr/>
              </p:nvGrpSpPr>
              <p:grpSpPr bwMode="auto">
                <a:xfrm>
                  <a:off x="4460" y="1348"/>
                  <a:ext cx="232" cy="719"/>
                  <a:chOff x="4460" y="1348"/>
                  <a:chExt cx="232" cy="719"/>
                </a:xfrm>
              </p:grpSpPr>
              <p:sp>
                <p:nvSpPr>
                  <p:cNvPr id="1057" name="Freeform 80">
                    <a:extLst>
                      <a:ext uri="{FF2B5EF4-FFF2-40B4-BE49-F238E27FC236}">
                        <a16:creationId xmlns:a16="http://schemas.microsoft.com/office/drawing/2014/main" xmlns="" id="{AF4D88A5-13F4-4C46-81F5-5B83A6851461}"/>
                      </a:ext>
                    </a:extLst>
                  </p:cNvPr>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Freeform 81">
                    <a:extLst>
                      <a:ext uri="{FF2B5EF4-FFF2-40B4-BE49-F238E27FC236}">
                        <a16:creationId xmlns:a16="http://schemas.microsoft.com/office/drawing/2014/main" xmlns="" id="{DAF2344B-D571-4B93-86D6-D2DD58EAE9B8}"/>
                      </a:ext>
                    </a:extLst>
                  </p:cNvPr>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Freeform 82">
                    <a:extLst>
                      <a:ext uri="{FF2B5EF4-FFF2-40B4-BE49-F238E27FC236}">
                        <a16:creationId xmlns:a16="http://schemas.microsoft.com/office/drawing/2014/main" xmlns="" id="{1529D53A-58C9-48B2-B746-2B5F5DC851F9}"/>
                      </a:ext>
                    </a:extLst>
                  </p:cNvPr>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Freeform 83">
                  <a:extLst>
                    <a:ext uri="{FF2B5EF4-FFF2-40B4-BE49-F238E27FC236}">
                      <a16:creationId xmlns:a16="http://schemas.microsoft.com/office/drawing/2014/main" xmlns="" id="{CF6BC83A-E32A-4224-92E3-8D85EE494D06}"/>
                    </a:ext>
                  </a:extLst>
                </p:cNvPr>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84">
                  <a:extLst>
                    <a:ext uri="{FF2B5EF4-FFF2-40B4-BE49-F238E27FC236}">
                      <a16:creationId xmlns:a16="http://schemas.microsoft.com/office/drawing/2014/main" xmlns="" id="{90087B28-9FE9-46BA-AEF1-145E2B907FA6}"/>
                    </a:ext>
                  </a:extLst>
                </p:cNvPr>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85">
                  <a:extLst>
                    <a:ext uri="{FF2B5EF4-FFF2-40B4-BE49-F238E27FC236}">
                      <a16:creationId xmlns:a16="http://schemas.microsoft.com/office/drawing/2014/main" xmlns="" id="{7E62FD65-C515-4E44-9E7D-7CD26C140FAB}"/>
                    </a:ext>
                  </a:extLst>
                </p:cNvPr>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86">
                  <a:extLst>
                    <a:ext uri="{FF2B5EF4-FFF2-40B4-BE49-F238E27FC236}">
                      <a16:creationId xmlns:a16="http://schemas.microsoft.com/office/drawing/2014/main" xmlns="" id="{30D80754-3FDD-4F12-8690-670CD0054AAA}"/>
                    </a:ext>
                  </a:extLst>
                </p:cNvPr>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87">
                  <a:extLst>
                    <a:ext uri="{FF2B5EF4-FFF2-40B4-BE49-F238E27FC236}">
                      <a16:creationId xmlns:a16="http://schemas.microsoft.com/office/drawing/2014/main" xmlns="" id="{AA3A16E1-480B-442E-A461-3B63A5AA69B5}"/>
                    </a:ext>
                  </a:extLst>
                </p:cNvPr>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88">
                  <a:extLst>
                    <a:ext uri="{FF2B5EF4-FFF2-40B4-BE49-F238E27FC236}">
                      <a16:creationId xmlns:a16="http://schemas.microsoft.com/office/drawing/2014/main" xmlns="" id="{E91D6EEB-EAFC-4DC1-9243-55D4768FA120}"/>
                    </a:ext>
                  </a:extLst>
                </p:cNvPr>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89">
                  <a:extLst>
                    <a:ext uri="{FF2B5EF4-FFF2-40B4-BE49-F238E27FC236}">
                      <a16:creationId xmlns:a16="http://schemas.microsoft.com/office/drawing/2014/main" xmlns="" id="{D7BB8733-AA8A-429E-B0C5-082C4BD6595F}"/>
                    </a:ext>
                  </a:extLst>
                </p:cNvPr>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90">
                  <a:extLst>
                    <a:ext uri="{FF2B5EF4-FFF2-40B4-BE49-F238E27FC236}">
                      <a16:creationId xmlns:a16="http://schemas.microsoft.com/office/drawing/2014/main" xmlns="" id="{EC0E4357-D067-4910-B6F1-FBB3E4D46797}"/>
                    </a:ext>
                  </a:extLst>
                </p:cNvPr>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91">
                  <a:extLst>
                    <a:ext uri="{FF2B5EF4-FFF2-40B4-BE49-F238E27FC236}">
                      <a16:creationId xmlns:a16="http://schemas.microsoft.com/office/drawing/2014/main" xmlns="" id="{8883D95F-5C88-4A22-A888-199883FFA859}"/>
                    </a:ext>
                  </a:extLst>
                </p:cNvPr>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8" name="Group 92">
                <a:extLst>
                  <a:ext uri="{FF2B5EF4-FFF2-40B4-BE49-F238E27FC236}">
                    <a16:creationId xmlns:a16="http://schemas.microsoft.com/office/drawing/2014/main" xmlns="" id="{59C6107D-DDDD-4C22-926F-F52DC58E781F}"/>
                  </a:ext>
                </a:extLst>
              </p:cNvPr>
              <p:cNvGrpSpPr>
                <a:grpSpLocks/>
              </p:cNvGrpSpPr>
              <p:nvPr/>
            </p:nvGrpSpPr>
            <p:grpSpPr bwMode="auto">
              <a:xfrm>
                <a:off x="2314" y="617"/>
                <a:ext cx="2387" cy="2766"/>
                <a:chOff x="2314" y="617"/>
                <a:chExt cx="2387" cy="2766"/>
              </a:xfrm>
            </p:grpSpPr>
            <p:sp>
              <p:nvSpPr>
                <p:cNvPr id="1039" name="Freeform 93">
                  <a:extLst>
                    <a:ext uri="{FF2B5EF4-FFF2-40B4-BE49-F238E27FC236}">
                      <a16:creationId xmlns:a16="http://schemas.microsoft.com/office/drawing/2014/main" xmlns="" id="{353727F6-373E-4F67-A50D-D2D9C291FDBF}"/>
                    </a:ext>
                  </a:extLst>
                </p:cNvPr>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0" name="Group 94">
                  <a:extLst>
                    <a:ext uri="{FF2B5EF4-FFF2-40B4-BE49-F238E27FC236}">
                      <a16:creationId xmlns:a16="http://schemas.microsoft.com/office/drawing/2014/main" xmlns="" id="{719D155B-B135-469C-9E89-4D342A6714D5}"/>
                    </a:ext>
                  </a:extLst>
                </p:cNvPr>
                <p:cNvGrpSpPr>
                  <a:grpSpLocks/>
                </p:cNvGrpSpPr>
                <p:nvPr/>
              </p:nvGrpSpPr>
              <p:grpSpPr bwMode="auto">
                <a:xfrm>
                  <a:off x="2395" y="617"/>
                  <a:ext cx="526" cy="620"/>
                  <a:chOff x="2395" y="617"/>
                  <a:chExt cx="526" cy="620"/>
                </a:xfrm>
              </p:grpSpPr>
              <p:grpSp>
                <p:nvGrpSpPr>
                  <p:cNvPr id="1043" name="Group 95">
                    <a:extLst>
                      <a:ext uri="{FF2B5EF4-FFF2-40B4-BE49-F238E27FC236}">
                        <a16:creationId xmlns:a16="http://schemas.microsoft.com/office/drawing/2014/main" xmlns="" id="{21F0A352-823A-4A93-A42D-A7C3FF270BA7}"/>
                      </a:ext>
                    </a:extLst>
                  </p:cNvPr>
                  <p:cNvGrpSpPr>
                    <a:grpSpLocks/>
                  </p:cNvGrpSpPr>
                  <p:nvPr/>
                </p:nvGrpSpPr>
                <p:grpSpPr bwMode="auto">
                  <a:xfrm>
                    <a:off x="2603" y="1004"/>
                    <a:ext cx="165" cy="233"/>
                    <a:chOff x="2603" y="1004"/>
                    <a:chExt cx="165" cy="233"/>
                  </a:xfrm>
                </p:grpSpPr>
                <p:sp>
                  <p:nvSpPr>
                    <p:cNvPr id="1045" name="Freeform 96">
                      <a:extLst>
                        <a:ext uri="{FF2B5EF4-FFF2-40B4-BE49-F238E27FC236}">
                          <a16:creationId xmlns:a16="http://schemas.microsoft.com/office/drawing/2014/main" xmlns="" id="{FCD93E22-2AED-4DB5-A43A-6297A3534905}"/>
                        </a:ext>
                      </a:extLst>
                    </p:cNvPr>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97">
                      <a:extLst>
                        <a:ext uri="{FF2B5EF4-FFF2-40B4-BE49-F238E27FC236}">
                          <a16:creationId xmlns:a16="http://schemas.microsoft.com/office/drawing/2014/main" xmlns="" id="{698240ED-4501-4A4B-BA15-4C2555C5651E}"/>
                        </a:ext>
                      </a:extLst>
                    </p:cNvPr>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4" name="Freeform 98">
                    <a:extLst>
                      <a:ext uri="{FF2B5EF4-FFF2-40B4-BE49-F238E27FC236}">
                        <a16:creationId xmlns:a16="http://schemas.microsoft.com/office/drawing/2014/main" xmlns="" id="{449B0DD6-E92B-4317-A540-5D1C393E249F}"/>
                      </a:ext>
                    </a:extLst>
                  </p:cNvPr>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1" name="Freeform 99">
                  <a:extLst>
                    <a:ext uri="{FF2B5EF4-FFF2-40B4-BE49-F238E27FC236}">
                      <a16:creationId xmlns:a16="http://schemas.microsoft.com/office/drawing/2014/main" xmlns="" id="{40026182-51BF-411B-A8FC-0B3DEA1E2C57}"/>
                    </a:ext>
                  </a:extLst>
                </p:cNvPr>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0">
                  <a:extLst>
                    <a:ext uri="{FF2B5EF4-FFF2-40B4-BE49-F238E27FC236}">
                      <a16:creationId xmlns:a16="http://schemas.microsoft.com/office/drawing/2014/main" xmlns="" id="{0F97CFB2-2A44-4C4B-9B71-64062DB7916D}"/>
                    </a:ext>
                  </a:extLst>
                </p:cNvPr>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29" name="Group 101">
              <a:extLst>
                <a:ext uri="{FF2B5EF4-FFF2-40B4-BE49-F238E27FC236}">
                  <a16:creationId xmlns:a16="http://schemas.microsoft.com/office/drawing/2014/main" xmlns="" id="{829646E5-EC07-4C6F-9360-C9D9D22A298E}"/>
                </a:ext>
              </a:extLst>
            </p:cNvPr>
            <p:cNvGrpSpPr>
              <a:grpSpLocks/>
            </p:cNvGrpSpPr>
            <p:nvPr/>
          </p:nvGrpSpPr>
          <p:grpSpPr bwMode="auto">
            <a:xfrm>
              <a:off x="92" y="615"/>
              <a:ext cx="1865" cy="3311"/>
              <a:chOff x="92" y="615"/>
              <a:chExt cx="1865" cy="3311"/>
            </a:xfrm>
          </p:grpSpPr>
          <p:sp>
            <p:nvSpPr>
              <p:cNvPr id="1030" name="Freeform 102">
                <a:extLst>
                  <a:ext uri="{FF2B5EF4-FFF2-40B4-BE49-F238E27FC236}">
                    <a16:creationId xmlns:a16="http://schemas.microsoft.com/office/drawing/2014/main" xmlns="" id="{A6FF17F4-0650-4D60-B431-7773F7AB7667}"/>
                  </a:ext>
                </a:extLst>
              </p:cNvPr>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103">
                <a:extLst>
                  <a:ext uri="{FF2B5EF4-FFF2-40B4-BE49-F238E27FC236}">
                    <a16:creationId xmlns:a16="http://schemas.microsoft.com/office/drawing/2014/main" xmlns="" id="{0D0D9F44-14DB-4A07-98C1-6CBE81E47608}"/>
                  </a:ext>
                </a:extLst>
              </p:cNvPr>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104">
                <a:extLst>
                  <a:ext uri="{FF2B5EF4-FFF2-40B4-BE49-F238E27FC236}">
                    <a16:creationId xmlns:a16="http://schemas.microsoft.com/office/drawing/2014/main" xmlns="" id="{C3DCF67E-E5B5-4DF8-AB98-1BFFE253C7E0}"/>
                  </a:ext>
                </a:extLst>
              </p:cNvPr>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105">
                <a:extLst>
                  <a:ext uri="{FF2B5EF4-FFF2-40B4-BE49-F238E27FC236}">
                    <a16:creationId xmlns:a16="http://schemas.microsoft.com/office/drawing/2014/main" xmlns="" id="{447520EF-3FC0-4542-8610-6BA74F871732}"/>
                  </a:ext>
                </a:extLst>
              </p:cNvPr>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6">
                <a:extLst>
                  <a:ext uri="{FF2B5EF4-FFF2-40B4-BE49-F238E27FC236}">
                    <a16:creationId xmlns:a16="http://schemas.microsoft.com/office/drawing/2014/main" xmlns="" id="{95EA9096-8D00-47EE-96AA-41534D9D221F}"/>
                  </a:ext>
                </a:extLst>
              </p:cNvPr>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07">
                <a:extLst>
                  <a:ext uri="{FF2B5EF4-FFF2-40B4-BE49-F238E27FC236}">
                    <a16:creationId xmlns:a16="http://schemas.microsoft.com/office/drawing/2014/main" xmlns="" id="{0E618EEB-7271-4CF8-A040-8C1D8B80A59E}"/>
                  </a:ext>
                </a:extLst>
              </p:cNvPr>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txStyles>
    <p:titleStyle>
      <a:lvl1pPr algn="ctr" rtl="0" eaLnBrk="0" fontAlgn="base" hangingPunct="0">
        <a:spcBef>
          <a:spcPct val="0"/>
        </a:spcBef>
        <a:spcAft>
          <a:spcPct val="0"/>
        </a:spcAft>
        <a:defRPr sz="4000">
          <a:solidFill>
            <a:srgbClr val="FFFF99"/>
          </a:solidFill>
          <a:latin typeface="+mj-lt"/>
          <a:ea typeface="MS PGothic" pitchFamily="34" charset="-128"/>
          <a:cs typeface="+mj-cs"/>
        </a:defRPr>
      </a:lvl1pPr>
      <a:lvl2pPr algn="ctr" rtl="0" eaLnBrk="0" fontAlgn="base" hangingPunct="0">
        <a:spcBef>
          <a:spcPct val="0"/>
        </a:spcBef>
        <a:spcAft>
          <a:spcPct val="0"/>
        </a:spcAft>
        <a:defRPr sz="4000">
          <a:solidFill>
            <a:srgbClr val="FFFF99"/>
          </a:solidFill>
          <a:latin typeface="Arial" charset="0"/>
          <a:ea typeface="MS PGothic" pitchFamily="34" charset="-128"/>
        </a:defRPr>
      </a:lvl2pPr>
      <a:lvl3pPr algn="ctr" rtl="0" eaLnBrk="0" fontAlgn="base" hangingPunct="0">
        <a:spcBef>
          <a:spcPct val="0"/>
        </a:spcBef>
        <a:spcAft>
          <a:spcPct val="0"/>
        </a:spcAft>
        <a:defRPr sz="4000">
          <a:solidFill>
            <a:srgbClr val="FFFF99"/>
          </a:solidFill>
          <a:latin typeface="Arial" charset="0"/>
          <a:ea typeface="MS PGothic" pitchFamily="34" charset="-128"/>
        </a:defRPr>
      </a:lvl3pPr>
      <a:lvl4pPr algn="ctr" rtl="0" eaLnBrk="0" fontAlgn="base" hangingPunct="0">
        <a:spcBef>
          <a:spcPct val="0"/>
        </a:spcBef>
        <a:spcAft>
          <a:spcPct val="0"/>
        </a:spcAft>
        <a:defRPr sz="4000">
          <a:solidFill>
            <a:srgbClr val="FFFF99"/>
          </a:solidFill>
          <a:latin typeface="Arial" charset="0"/>
          <a:ea typeface="MS PGothic" pitchFamily="34" charset="-128"/>
        </a:defRPr>
      </a:lvl4pPr>
      <a:lvl5pPr algn="ctr" rtl="0" eaLnBrk="0" fontAlgn="base" hangingPunct="0">
        <a:spcBef>
          <a:spcPct val="0"/>
        </a:spcBef>
        <a:spcAft>
          <a:spcPct val="0"/>
        </a:spcAft>
        <a:defRPr sz="4000">
          <a:solidFill>
            <a:srgbClr val="FFFF99"/>
          </a:solidFill>
          <a:latin typeface="Arial" charset="0"/>
          <a:ea typeface="MS PGothic" pitchFamily="34" charset="-128"/>
        </a:defRPr>
      </a:lvl5pPr>
      <a:lvl6pPr marL="457200" algn="ctr" rtl="0" eaLnBrk="0" fontAlgn="base" hangingPunct="0">
        <a:spcBef>
          <a:spcPct val="0"/>
        </a:spcBef>
        <a:spcAft>
          <a:spcPct val="0"/>
        </a:spcAft>
        <a:defRPr sz="4000">
          <a:solidFill>
            <a:srgbClr val="FFFF99"/>
          </a:solidFill>
          <a:latin typeface="Arial" charset="0"/>
        </a:defRPr>
      </a:lvl6pPr>
      <a:lvl7pPr marL="914400" algn="ctr" rtl="0" eaLnBrk="0" fontAlgn="base" hangingPunct="0">
        <a:spcBef>
          <a:spcPct val="0"/>
        </a:spcBef>
        <a:spcAft>
          <a:spcPct val="0"/>
        </a:spcAft>
        <a:defRPr sz="4000">
          <a:solidFill>
            <a:srgbClr val="FFFF99"/>
          </a:solidFill>
          <a:latin typeface="Arial" charset="0"/>
        </a:defRPr>
      </a:lvl7pPr>
      <a:lvl8pPr marL="1371600" algn="ctr" rtl="0" eaLnBrk="0" fontAlgn="base" hangingPunct="0">
        <a:spcBef>
          <a:spcPct val="0"/>
        </a:spcBef>
        <a:spcAft>
          <a:spcPct val="0"/>
        </a:spcAft>
        <a:defRPr sz="4000">
          <a:solidFill>
            <a:srgbClr val="FFFF99"/>
          </a:solidFill>
          <a:latin typeface="Arial" charset="0"/>
        </a:defRPr>
      </a:lvl8pPr>
      <a:lvl9pPr marL="1828800" algn="ctr" rtl="0" eaLnBrk="0" fontAlgn="base" hangingPunct="0">
        <a:spcBef>
          <a:spcPct val="0"/>
        </a:spcBef>
        <a:spcAft>
          <a:spcPct val="0"/>
        </a:spcAft>
        <a:defRPr sz="4000">
          <a:solidFill>
            <a:srgbClr val="FFFF99"/>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Monotype Sorts" pitchFamily="2" charset="2"/>
        <a:buChar char="F"/>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cottonpickers.org/images/Truman.gif" TargetMode="External"/><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images.amazon.com/images/P/0871137380.01.THUMBZZZ.jpg" TargetMode="External"/><Relationship Id="rId3" Type="http://schemas.openxmlformats.org/officeDocument/2006/relationships/hyperlink" Target="http://donika.com/rwanda_8.jpg" TargetMode="External"/><Relationship Id="rId7"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hyperlink" Target="http://www.theasc.com/magazine/jan99/dangerous/pg1.htm" TargetMode="External"/><Relationship Id="rId5" Type="http://schemas.openxmlformats.org/officeDocument/2006/relationships/image" Target="../media/image45.png"/><Relationship Id="rId10" Type="http://schemas.openxmlformats.org/officeDocument/2006/relationships/image" Target="../media/image48.jpeg"/><Relationship Id="rId4" Type="http://schemas.openxmlformats.org/officeDocument/2006/relationships/image" Target="../media/image44.jpeg"/><Relationship Id="rId9"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4E72CA"/>
            </a:gs>
            <a:gs pos="50000">
              <a:schemeClr val="bg1"/>
            </a:gs>
            <a:gs pos="100000">
              <a:srgbClr val="4E72CA"/>
            </a:gs>
          </a:gsLst>
          <a:lin ang="5400000" scaled="1"/>
        </a:grad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xmlns="" id="{196C5AE5-3894-4914-B02E-DDA52B8762E4}"/>
              </a:ext>
            </a:extLst>
          </p:cNvPr>
          <p:cNvSpPr txBox="1">
            <a:spLocks noChangeArrowheads="1"/>
          </p:cNvSpPr>
          <p:nvPr/>
        </p:nvSpPr>
        <p:spPr bwMode="auto">
          <a:xfrm>
            <a:off x="1219200" y="2667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spcBef>
                <a:spcPct val="50000"/>
              </a:spcBef>
              <a:defRPr/>
            </a:pPr>
            <a:endParaRPr lang="en-US" sz="2000"/>
          </a:p>
        </p:txBody>
      </p:sp>
      <p:sp>
        <p:nvSpPr>
          <p:cNvPr id="4099" name="Text Box 3">
            <a:extLst>
              <a:ext uri="{FF2B5EF4-FFF2-40B4-BE49-F238E27FC236}">
                <a16:creationId xmlns:a16="http://schemas.microsoft.com/office/drawing/2014/main" xmlns="" id="{6CFC55AD-EC3A-4E65-84DC-D14EE5672A67}"/>
              </a:ext>
            </a:extLst>
          </p:cNvPr>
          <p:cNvSpPr txBox="1">
            <a:spLocks noChangeArrowheads="1"/>
          </p:cNvSpPr>
          <p:nvPr/>
        </p:nvSpPr>
        <p:spPr bwMode="auto">
          <a:xfrm>
            <a:off x="800100" y="197993"/>
            <a:ext cx="754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81320" dir="8480412" algn="ctr" rotWithShape="0">
                    <a:srgbClr val="0A0A0A">
                      <a:alpha val="74998"/>
                    </a:srgbClr>
                  </a:outerShdw>
                </a:effectLst>
              </a14:hiddenEffects>
            </a:ext>
          </a:extLst>
        </p:spPr>
        <p:txBody>
          <a:bodyPr>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ctr">
              <a:spcBef>
                <a:spcPct val="50000"/>
              </a:spcBef>
              <a:defRPr/>
            </a:pPr>
            <a:r>
              <a:rPr lang="fr-FR" sz="4800" b="1" dirty="0">
                <a:solidFill>
                  <a:srgbClr val="FFFFCC"/>
                </a:solidFill>
                <a:latin typeface="Arial" charset="0"/>
              </a:rPr>
              <a:t>Le conseil de sécurité des Nations Unies</a:t>
            </a:r>
            <a:endParaRPr lang="en-GB" sz="4800" b="1" dirty="0">
              <a:solidFill>
                <a:srgbClr val="FFFFCC"/>
              </a:solidFill>
              <a:latin typeface="Arial" charset="0"/>
            </a:endParaRPr>
          </a:p>
        </p:txBody>
      </p:sp>
      <p:sp>
        <p:nvSpPr>
          <p:cNvPr id="4100" name="Text Box 5">
            <a:extLst>
              <a:ext uri="{FF2B5EF4-FFF2-40B4-BE49-F238E27FC236}">
                <a16:creationId xmlns:a16="http://schemas.microsoft.com/office/drawing/2014/main" xmlns="" id="{BE3D3173-0788-4E97-AB12-42BF9797E2E3}"/>
              </a:ext>
            </a:extLst>
          </p:cNvPr>
          <p:cNvSpPr txBox="1">
            <a:spLocks noChangeArrowheads="1"/>
          </p:cNvSpPr>
          <p:nvPr/>
        </p:nvSpPr>
        <p:spPr bwMode="auto">
          <a:xfrm>
            <a:off x="2411760" y="5201505"/>
            <a:ext cx="4672012"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eaLnBrk="1" hangingPunct="1"/>
            <a:r>
              <a:rPr lang="en-CA" altLang="en-US" sz="2400" dirty="0">
                <a:latin typeface="Arial" panose="020B0604020202020204" pitchFamily="34" charset="0"/>
              </a:rPr>
              <a:t>Dr. Walter Dorn, </a:t>
            </a:r>
          </a:p>
          <a:p>
            <a:pPr algn="ctr" eaLnBrk="1" hangingPunct="1"/>
            <a:r>
              <a:rPr lang="en-CA" altLang="en-US" sz="2400" dirty="0">
                <a:latin typeface="Arial" panose="020B0604020202020204" pitchFamily="34" charset="0"/>
              </a:rPr>
              <a:t>Coll</a:t>
            </a:r>
            <a:r>
              <a:rPr lang="fr-CA" altLang="en-US" sz="2400" dirty="0">
                <a:latin typeface="Arial" panose="020B0604020202020204" pitchFamily="34" charset="0"/>
              </a:rPr>
              <a:t>è</a:t>
            </a:r>
            <a:r>
              <a:rPr lang="en-CA" altLang="en-US" sz="2400" dirty="0" err="1">
                <a:latin typeface="Arial" panose="020B0604020202020204" pitchFamily="34" charset="0"/>
              </a:rPr>
              <a:t>ge</a:t>
            </a:r>
            <a:r>
              <a:rPr lang="en-CA" altLang="en-US" sz="2400" dirty="0">
                <a:latin typeface="Arial" panose="020B0604020202020204" pitchFamily="34" charset="0"/>
              </a:rPr>
              <a:t> des Forces </a:t>
            </a:r>
            <a:r>
              <a:rPr lang="en-CA" altLang="en-US" sz="2400" dirty="0" err="1">
                <a:latin typeface="Arial" panose="020B0604020202020204" pitchFamily="34" charset="0"/>
              </a:rPr>
              <a:t>canadiennes</a:t>
            </a:r>
            <a:endParaRPr lang="en-CA" altLang="en-US" sz="2400" dirty="0">
              <a:latin typeface="Arial" panose="020B0604020202020204" pitchFamily="34" charset="0"/>
            </a:endParaRPr>
          </a:p>
          <a:p>
            <a:pPr algn="ctr" eaLnBrk="1" hangingPunct="1"/>
            <a:r>
              <a:rPr lang="en-US" altLang="en-US" sz="2400" dirty="0">
                <a:latin typeface="Arial" panose="020B0604020202020204" pitchFamily="34" charset="0"/>
              </a:rPr>
              <a:t>21 </a:t>
            </a:r>
            <a:r>
              <a:rPr lang="en-US" altLang="en-US" sz="2400" dirty="0" err="1">
                <a:latin typeface="Arial" panose="020B0604020202020204" pitchFamily="34" charset="0"/>
              </a:rPr>
              <a:t>janvier</a:t>
            </a:r>
            <a:r>
              <a:rPr lang="en-US" altLang="en-US" sz="2400" dirty="0">
                <a:latin typeface="Arial" panose="020B0604020202020204" pitchFamily="34" charset="0"/>
              </a:rPr>
              <a:t> 2019</a:t>
            </a:r>
            <a:endParaRPr lang="en-CA" altLang="en-US" sz="2400" dirty="0">
              <a:latin typeface="Arial" panose="020B0604020202020204" pitchFamily="34" charset="0"/>
            </a:endParaRPr>
          </a:p>
        </p:txBody>
      </p:sp>
      <p:pic>
        <p:nvPicPr>
          <p:cNvPr id="6" name="Picture 2" descr="https://europeanspallationsource.se/sites/default/files/styles/landscape/public/images/front-puffs/2018-05/1470147012007.png?itok=U1c3bqhO">
            <a:extLst>
              <a:ext uri="{FF2B5EF4-FFF2-40B4-BE49-F238E27FC236}">
                <a16:creationId xmlns:a16="http://schemas.microsoft.com/office/drawing/2014/main" xmlns="" id="{499B3522-C334-48D2-8F46-4308F3B0F4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5816" y="1767653"/>
            <a:ext cx="2944688" cy="3195442"/>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dirty="0"/>
              <a:t>La </a:t>
            </a:r>
            <a:r>
              <a:rPr lang="en-GB" dirty="0" err="1"/>
              <a:t>Seconde</a:t>
            </a:r>
            <a:r>
              <a:rPr lang="en-GB" dirty="0"/>
              <a:t> Guerre </a:t>
            </a:r>
            <a:r>
              <a:rPr lang="en-GB" dirty="0" err="1"/>
              <a:t>mondiale</a:t>
            </a:r>
            <a:endParaRPr lang="en-GB" dirty="0"/>
          </a:p>
        </p:txBody>
      </p:sp>
      <p:sp>
        <p:nvSpPr>
          <p:cNvPr id="35843" name="Rectangle 3"/>
          <p:cNvSpPr>
            <a:spLocks noGrp="1" noChangeArrowheads="1"/>
          </p:cNvSpPr>
          <p:nvPr>
            <p:ph type="body" sz="half" idx="1"/>
          </p:nvPr>
        </p:nvSpPr>
        <p:spPr>
          <a:xfrm>
            <a:off x="457200" y="1600200"/>
            <a:ext cx="8219256" cy="4495800"/>
          </a:xfrm>
        </p:spPr>
        <p:txBody>
          <a:bodyPr/>
          <a:lstStyle/>
          <a:p>
            <a:pPr eaLnBrk="1" hangingPunct="1">
              <a:lnSpc>
                <a:spcPct val="90000"/>
              </a:lnSpc>
              <a:spcBef>
                <a:spcPts val="500"/>
              </a:spcBef>
              <a:spcAft>
                <a:spcPts val="500"/>
              </a:spcAft>
            </a:pPr>
            <a:r>
              <a:rPr lang="fr-CA" sz="2800" dirty="0"/>
              <a:t>Société des Nations non appuyée</a:t>
            </a:r>
          </a:p>
          <a:p>
            <a:pPr eaLnBrk="1" hangingPunct="1">
              <a:lnSpc>
                <a:spcPct val="90000"/>
              </a:lnSpc>
              <a:spcBef>
                <a:spcPts val="500"/>
              </a:spcBef>
              <a:spcAft>
                <a:spcPts val="500"/>
              </a:spcAft>
            </a:pPr>
            <a:r>
              <a:rPr lang="fr-CA" sz="2800" dirty="0"/>
              <a:t>Déclaration des Nations Unies (1</a:t>
            </a:r>
            <a:r>
              <a:rPr lang="fr-CA" sz="2800" baseline="30000" dirty="0"/>
              <a:t>er</a:t>
            </a:r>
            <a:r>
              <a:rPr lang="fr-CA" sz="2800" dirty="0"/>
              <a:t> janvier 1942)</a:t>
            </a:r>
            <a:endParaRPr lang="fr-CA" sz="2800" dirty="0"/>
          </a:p>
        </p:txBody>
      </p:sp>
      <p:pic>
        <p:nvPicPr>
          <p:cNvPr id="6" name="Picture 5" descr="8772">
            <a:extLst>
              <a:ext uri="{FF2B5EF4-FFF2-40B4-BE49-F238E27FC236}">
                <a16:creationId xmlns:a16="http://schemas.microsoft.com/office/drawing/2014/main" xmlns="" id="{C435F8AE-9093-448D-8B0E-2DA4EE12086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3203" y="3933056"/>
            <a:ext cx="4667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AC41B8A3-40C2-4ABA-8234-F97D38B1CE65}"/>
              </a:ext>
            </a:extLst>
          </p:cNvPr>
          <p:cNvSpPr txBox="1"/>
          <p:nvPr/>
        </p:nvSpPr>
        <p:spPr>
          <a:xfrm>
            <a:off x="899593" y="2656969"/>
            <a:ext cx="7056783" cy="923330"/>
          </a:xfrm>
          <a:prstGeom prst="rect">
            <a:avLst/>
          </a:prstGeom>
          <a:noFill/>
        </p:spPr>
        <p:txBody>
          <a:bodyPr wrap="square" rtlCol="0">
            <a:spAutoFit/>
          </a:bodyPr>
          <a:lstStyle/>
          <a:p>
            <a:r>
              <a:rPr lang="fr-FR" sz="1800" dirty="0"/>
              <a:t>« </a:t>
            </a:r>
            <a:r>
              <a:rPr lang="fr-FR" sz="1800" dirty="0" smtClean="0"/>
              <a:t>[…] défendre </a:t>
            </a:r>
            <a:r>
              <a:rPr lang="fr-FR" sz="1800" dirty="0"/>
              <a:t>la vie, la liberté, l'indépendance et la liberté religieuse, aussi bien que pour conserver les droits humains et la justice ans leurs propres pays </a:t>
            </a:r>
            <a:r>
              <a:rPr lang="fr-FR" sz="1800" dirty="0" smtClean="0"/>
              <a:t>[…] »</a:t>
            </a:r>
            <a:endParaRPr lang="en-US" sz="1800" dirty="0"/>
          </a:p>
        </p:txBody>
      </p:sp>
    </p:spTree>
    <p:extLst>
      <p:ext uri="{BB962C8B-B14F-4D97-AF65-F5344CB8AC3E}">
        <p14:creationId xmlns:p14="http://schemas.microsoft.com/office/powerpoint/2010/main" val="82432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77D9ED4-44C2-416C-9CDA-B9A9550561EA}"/>
              </a:ext>
            </a:extLst>
          </p:cNvPr>
          <p:cNvSpPr>
            <a:spLocks noGrp="1"/>
          </p:cNvSpPr>
          <p:nvPr>
            <p:ph type="ctrTitle"/>
          </p:nvPr>
        </p:nvSpPr>
        <p:spPr>
          <a:xfrm>
            <a:off x="685800" y="2971800"/>
            <a:ext cx="7772400" cy="1470025"/>
          </a:xfrm>
        </p:spPr>
        <p:txBody>
          <a:bodyPr/>
          <a:lstStyle/>
          <a:p>
            <a:pPr algn="ctr"/>
            <a:r>
              <a:rPr lang="en-US" dirty="0"/>
              <a:t>La </a:t>
            </a:r>
            <a:r>
              <a:rPr lang="en-US" dirty="0" err="1"/>
              <a:t>Charte</a:t>
            </a:r>
            <a:r>
              <a:rPr lang="en-US" dirty="0"/>
              <a:t> de </a:t>
            </a:r>
            <a:r>
              <a:rPr lang="en-US" dirty="0" err="1"/>
              <a:t>l’ONU</a:t>
            </a:r>
            <a:endParaRPr lang="en-US" dirty="0"/>
          </a:p>
        </p:txBody>
      </p:sp>
      <p:sp>
        <p:nvSpPr>
          <p:cNvPr id="9" name="Subtitle 8">
            <a:extLst>
              <a:ext uri="{FF2B5EF4-FFF2-40B4-BE49-F238E27FC236}">
                <a16:creationId xmlns:a16="http://schemas.microsoft.com/office/drawing/2014/main" xmlns="" id="{6F5F910D-3501-45F8-AE77-DBC0B5D8A7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08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ECF011C-71E4-4A25-BB7F-1B07F6B31E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851"/>
          <a:stretch/>
        </p:blipFill>
        <p:spPr>
          <a:xfrm>
            <a:off x="-33558" y="0"/>
            <a:ext cx="9177558" cy="6813376"/>
          </a:xfrm>
          <a:prstGeom prst="rect">
            <a:avLst/>
          </a:prstGeom>
        </p:spPr>
      </p:pic>
      <p:pic>
        <p:nvPicPr>
          <p:cNvPr id="5" name="Picture 4">
            <a:extLst>
              <a:ext uri="{FF2B5EF4-FFF2-40B4-BE49-F238E27FC236}">
                <a16:creationId xmlns:a16="http://schemas.microsoft.com/office/drawing/2014/main" xmlns="" id="{175CC196-C487-4AA2-A3AC-AC6875E1DA43}"/>
              </a:ext>
            </a:extLst>
          </p:cNvPr>
          <p:cNvPicPr>
            <a:picLocks noChangeAspect="1"/>
          </p:cNvPicPr>
          <p:nvPr/>
        </p:nvPicPr>
        <p:blipFill>
          <a:blip r:embed="rId4"/>
          <a:stretch>
            <a:fillRect/>
          </a:stretch>
        </p:blipFill>
        <p:spPr>
          <a:xfrm>
            <a:off x="6074328" y="4941168"/>
            <a:ext cx="3044380" cy="1916832"/>
          </a:xfrm>
          <a:prstGeom prst="rect">
            <a:avLst/>
          </a:prstGeom>
        </p:spPr>
      </p:pic>
    </p:spTree>
    <p:extLst>
      <p:ext uri="{BB962C8B-B14F-4D97-AF65-F5344CB8AC3E}">
        <p14:creationId xmlns:p14="http://schemas.microsoft.com/office/powerpoint/2010/main" val="132023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CA" dirty="0" err="1"/>
              <a:t>SdN</a:t>
            </a:r>
            <a:r>
              <a:rPr lang="fr-CA" dirty="0"/>
              <a:t> à l'ONU</a:t>
            </a:r>
          </a:p>
        </p:txBody>
      </p:sp>
      <p:sp>
        <p:nvSpPr>
          <p:cNvPr id="28675" name="Rectangle 3"/>
          <p:cNvSpPr>
            <a:spLocks noGrp="1" noChangeArrowheads="1"/>
          </p:cNvSpPr>
          <p:nvPr>
            <p:ph type="body" sz="half" idx="1"/>
          </p:nvPr>
        </p:nvSpPr>
        <p:spPr>
          <a:xfrm>
            <a:off x="4349770" y="4605638"/>
            <a:ext cx="4608512" cy="1897062"/>
          </a:xfrm>
        </p:spPr>
        <p:txBody>
          <a:bodyPr/>
          <a:lstStyle/>
          <a:p>
            <a:pPr algn="ctr" eaLnBrk="1" hangingPunct="1">
              <a:buFontTx/>
              <a:buNone/>
            </a:pPr>
            <a:r>
              <a:rPr lang="fr-CA" sz="2800" dirty="0"/>
              <a:t>Conseil de sécurité</a:t>
            </a:r>
          </a:p>
          <a:p>
            <a:pPr algn="ctr" eaLnBrk="1" hangingPunct="1">
              <a:buFontTx/>
              <a:buNone/>
            </a:pPr>
            <a:endParaRPr lang="fr-CA" sz="2800" dirty="0"/>
          </a:p>
          <a:p>
            <a:pPr algn="ctr" eaLnBrk="1" hangingPunct="1">
              <a:buFontTx/>
              <a:buNone/>
            </a:pPr>
            <a:r>
              <a:rPr lang="fr-CA" sz="2300" dirty="0"/>
              <a:t>Cinq membres permanents :</a:t>
            </a:r>
          </a:p>
          <a:p>
            <a:pPr algn="ctr" eaLnBrk="1" hangingPunct="1">
              <a:buFontTx/>
              <a:buNone/>
            </a:pPr>
            <a:r>
              <a:rPr lang="fr-CA" sz="2000" dirty="0"/>
              <a:t>Chine, France, R.-U., É.-U., URSS/Russie</a:t>
            </a:r>
          </a:p>
        </p:txBody>
      </p:sp>
      <p:sp>
        <p:nvSpPr>
          <p:cNvPr id="25604" name="Rectangle 5"/>
          <p:cNvSpPr>
            <a:spLocks noChangeArrowheads="1"/>
          </p:cNvSpPr>
          <p:nvPr/>
        </p:nvSpPr>
        <p:spPr bwMode="auto">
          <a:xfrm>
            <a:off x="310054" y="4577859"/>
            <a:ext cx="439216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latinLnBrk="1">
              <a:spcBef>
                <a:spcPct val="20000"/>
              </a:spcBef>
              <a:defRPr/>
            </a:pPr>
            <a:r>
              <a:rPr lang="fr-CA" sz="2800" dirty="0">
                <a:ea typeface="굴림" charset="-127"/>
              </a:rPr>
              <a:t>Conseil</a:t>
            </a:r>
          </a:p>
          <a:p>
            <a:pPr marL="342900" indent="-342900" algn="ctr" latinLnBrk="1">
              <a:spcBef>
                <a:spcPct val="20000"/>
              </a:spcBef>
              <a:defRPr/>
            </a:pPr>
            <a:endParaRPr lang="fr-CA" sz="2800" dirty="0">
              <a:ea typeface="굴림" charset="-127"/>
            </a:endParaRPr>
          </a:p>
          <a:p>
            <a:pPr marL="342900" indent="-342900" algn="ctr" latinLnBrk="1">
              <a:spcBef>
                <a:spcPct val="20000"/>
              </a:spcBef>
              <a:defRPr/>
            </a:pPr>
            <a:r>
              <a:rPr lang="fr-CA" sz="2300" dirty="0">
                <a:effectLst>
                  <a:outerShdw blurRad="38100" dist="38100" dir="2700000" algn="tl">
                    <a:srgbClr val="000000"/>
                  </a:outerShdw>
                </a:effectLst>
                <a:latin typeface="+mn-lt"/>
              </a:rPr>
              <a:t>Quatre membres permanents : </a:t>
            </a:r>
          </a:p>
          <a:p>
            <a:pPr marL="342900" indent="-342900" algn="ctr" latinLnBrk="1">
              <a:spcBef>
                <a:spcPct val="20000"/>
              </a:spcBef>
              <a:defRPr/>
            </a:pPr>
            <a:r>
              <a:rPr lang="fr-CA" sz="2000" dirty="0">
                <a:ea typeface="굴림" charset="-127"/>
              </a:rPr>
              <a:t>France, Italie, Japon et R.-U</a:t>
            </a:r>
            <a:r>
              <a:rPr lang="en-US" sz="2000" dirty="0">
                <a:ea typeface="굴림" charset="-127"/>
              </a:rPr>
              <a:t>.</a:t>
            </a:r>
          </a:p>
        </p:txBody>
      </p:sp>
      <p:pic>
        <p:nvPicPr>
          <p:cNvPr id="28677" name="Picture 8" descr="security%20council"/>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4739738" y="1292029"/>
            <a:ext cx="4116280" cy="3092928"/>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9" descr="90854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409" y="1299134"/>
            <a:ext cx="4035456" cy="308582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7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xmlns="" id="{C9B95D0B-6E13-4439-B0E4-1A9D7CA9C97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err="1"/>
              <a:t>Secrétariat</a:t>
            </a:r>
            <a:endParaRPr lang="en-US" altLang="en-US" sz="3600" dirty="0"/>
          </a:p>
        </p:txBody>
      </p:sp>
      <p:sp>
        <p:nvSpPr>
          <p:cNvPr id="67587" name="Rectangle 1027">
            <a:extLst>
              <a:ext uri="{FF2B5EF4-FFF2-40B4-BE49-F238E27FC236}">
                <a16:creationId xmlns:a16="http://schemas.microsoft.com/office/drawing/2014/main" xmlns="" id="{9AD6332E-5F57-416E-920A-C07BAC1B1738}"/>
              </a:ext>
            </a:extLst>
          </p:cNvPr>
          <p:cNvSpPr>
            <a:spLocks noGrp="1" noChangeArrowheads="1"/>
          </p:cNvSpPr>
          <p:nvPr>
            <p:ph type="body" sz="half" idx="1"/>
          </p:nvPr>
        </p:nvSpPr>
        <p:spPr>
          <a:xfrm>
            <a:off x="1324009" y="4688458"/>
            <a:ext cx="3817937" cy="1444625"/>
          </a:xfrm>
        </p:spPr>
        <p:txBody>
          <a:bodyPr vert="horz" wrap="square" lIns="91440" tIns="45720" rIns="91440" bIns="45720" numCol="1" anchor="t" anchorCtr="0" compatLnSpc="1">
            <a:prstTxWarp prst="textNoShape">
              <a:avLst/>
            </a:prstTxWarp>
          </a:bodyPr>
          <a:lstStyle/>
          <a:p>
            <a:pPr algn="ctr">
              <a:buFontTx/>
              <a:buNone/>
              <a:defRPr/>
            </a:pPr>
            <a:r>
              <a:rPr lang="fr-FR" altLang="en-US" sz="2800"/>
              <a:t>Genève</a:t>
            </a:r>
            <a:r>
              <a:rPr lang="fr-FR" altLang="en-US" sz="2800">
                <a:effectLst/>
              </a:rPr>
              <a:t> </a:t>
            </a:r>
          </a:p>
          <a:p>
            <a:pPr algn="ctr">
              <a:buFontTx/>
              <a:buNone/>
              <a:defRPr/>
            </a:pPr>
            <a:r>
              <a:rPr lang="en-US" altLang="en-US" sz="2800"/>
              <a:t>Palais des Nations</a:t>
            </a:r>
          </a:p>
        </p:txBody>
      </p:sp>
      <p:pic>
        <p:nvPicPr>
          <p:cNvPr id="10244" name="Picture 1028">
            <a:extLst>
              <a:ext uri="{FF2B5EF4-FFF2-40B4-BE49-F238E27FC236}">
                <a16:creationId xmlns:a16="http://schemas.microsoft.com/office/drawing/2014/main" xmlns="" id="{BC8D87AC-E64E-4001-A391-AB90C8CB35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556792"/>
            <a:ext cx="3845355" cy="2884016"/>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1029">
            <a:extLst>
              <a:ext uri="{FF2B5EF4-FFF2-40B4-BE49-F238E27FC236}">
                <a16:creationId xmlns:a16="http://schemas.microsoft.com/office/drawing/2014/main" xmlns="" id="{682EBF73-8108-4332-9C56-E85C33C2F586}"/>
              </a:ext>
            </a:extLst>
          </p:cNvPr>
          <p:cNvPicPr>
            <a:picLocks noGrp="1" noChangeAspect="1" noChangeArrowheads="1"/>
          </p:cNvPicPr>
          <p:nvPr>
            <p:ph type="clipArt" sz="half" idx="2"/>
          </p:nvPr>
        </p:nvPicPr>
        <p:blipFill>
          <a:blip r:embed="rId3"/>
          <a:srcRect/>
          <a:stretch>
            <a:fillRect/>
          </a:stretch>
        </p:blipFill>
        <p:spPr bwMode="auto">
          <a:xfrm>
            <a:off x="5610259" y="1550577"/>
            <a:ext cx="2362200" cy="3149600"/>
          </a:xfrm>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7590" name="Text Box 1030">
            <a:extLst>
              <a:ext uri="{FF2B5EF4-FFF2-40B4-BE49-F238E27FC236}">
                <a16:creationId xmlns:a16="http://schemas.microsoft.com/office/drawing/2014/main" xmlns="" id="{59FCBF6D-24ED-436A-AC9E-161468E541E9}"/>
              </a:ext>
            </a:extLst>
          </p:cNvPr>
          <p:cNvSpPr txBox="1">
            <a:spLocks noChangeArrowheads="1"/>
          </p:cNvSpPr>
          <p:nvPr/>
        </p:nvSpPr>
        <p:spPr bwMode="auto">
          <a:xfrm>
            <a:off x="5429284" y="4869433"/>
            <a:ext cx="23622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eaLnBrk="1" hangingPunct="1">
              <a:defRPr/>
            </a:pPr>
            <a:r>
              <a:rPr lang="en-US" altLang="en-US" sz="2800">
                <a:effectLst>
                  <a:outerShdw blurRad="38100" dist="38100" dir="2700000" algn="tl">
                    <a:srgbClr val="000000"/>
                  </a:outerShdw>
                </a:effectLst>
                <a:latin typeface="Arial" pitchFamily="34" charset="0"/>
              </a:rPr>
              <a:t>New York</a:t>
            </a:r>
          </a:p>
          <a:p>
            <a:pPr algn="ctr" eaLnBrk="1" hangingPunct="1">
              <a:defRPr/>
            </a:pPr>
            <a:r>
              <a:rPr lang="en-US" altLang="en-US" sz="2800">
                <a:effectLst>
                  <a:outerShdw blurRad="38100" dist="38100" dir="2700000" algn="tl">
                    <a:srgbClr val="000000"/>
                  </a:outerShdw>
                </a:effectLst>
                <a:latin typeface="Arial" pitchFamily="34" charset="0"/>
              </a:rPr>
              <a:t>Siège</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AE977-8EB1-4F86-BF52-87714881F044}"/>
              </a:ext>
            </a:extLst>
          </p:cNvPr>
          <p:cNvSpPr>
            <a:spLocks noGrp="1"/>
          </p:cNvSpPr>
          <p:nvPr>
            <p:ph type="title"/>
          </p:nvPr>
        </p:nvSpPr>
        <p:spPr/>
        <p:txBody>
          <a:bodyPr/>
          <a:lstStyle/>
          <a:p>
            <a:r>
              <a:rPr lang="fr-CA" altLang="en-US" dirty="0"/>
              <a:t>La </a:t>
            </a:r>
            <a:r>
              <a:rPr lang="en-CA" altLang="en-US" dirty="0"/>
              <a:t>Chart</a:t>
            </a:r>
            <a:r>
              <a:rPr lang="fr-CA" altLang="en-US" dirty="0"/>
              <a:t>e de l</a:t>
            </a:r>
            <a:r>
              <a:rPr lang="en-CA" altLang="en-US" dirty="0"/>
              <a:t>’</a:t>
            </a:r>
            <a:r>
              <a:rPr lang="fr-CA" altLang="ja-JP" dirty="0"/>
              <a:t>ONU</a:t>
            </a:r>
            <a:endParaRPr lang="en-US" dirty="0"/>
          </a:p>
        </p:txBody>
      </p:sp>
      <p:sp>
        <p:nvSpPr>
          <p:cNvPr id="5" name="Content Placeholder 4">
            <a:extLst>
              <a:ext uri="{FF2B5EF4-FFF2-40B4-BE49-F238E27FC236}">
                <a16:creationId xmlns:a16="http://schemas.microsoft.com/office/drawing/2014/main" xmlns="" id="{2B0A1370-9AE1-48D5-82BD-BE48FCE096FA}"/>
              </a:ext>
            </a:extLst>
          </p:cNvPr>
          <p:cNvSpPr>
            <a:spLocks noGrp="1"/>
          </p:cNvSpPr>
          <p:nvPr>
            <p:ph idx="1"/>
          </p:nvPr>
        </p:nvSpPr>
        <p:spPr>
          <a:xfrm>
            <a:off x="451908" y="1340768"/>
            <a:ext cx="8229600" cy="4525963"/>
          </a:xfrm>
        </p:spPr>
        <p:txBody>
          <a:bodyPr/>
          <a:lstStyle/>
          <a:p>
            <a:r>
              <a:rPr lang="fr-FR" sz="2800" dirty="0"/>
              <a:t>Préambule</a:t>
            </a:r>
          </a:p>
          <a:p>
            <a:r>
              <a:rPr lang="fr-FR" sz="2800" dirty="0"/>
              <a:t>I : Buts et principes</a:t>
            </a:r>
          </a:p>
          <a:p>
            <a:r>
              <a:rPr lang="fr-FR" sz="2800" dirty="0"/>
              <a:t>II : Membres</a:t>
            </a:r>
          </a:p>
          <a:p>
            <a:r>
              <a:rPr lang="fr-FR" sz="2800" dirty="0"/>
              <a:t>III : Organes</a:t>
            </a:r>
          </a:p>
          <a:p>
            <a:r>
              <a:rPr lang="fr-FR" sz="2800" dirty="0"/>
              <a:t>IV : Assemblée générale</a:t>
            </a:r>
          </a:p>
          <a:p>
            <a:r>
              <a:rPr lang="fr-FR" sz="2800" dirty="0"/>
              <a:t>V : Conseil de sécurité</a:t>
            </a:r>
          </a:p>
          <a:p>
            <a:r>
              <a:rPr lang="fr-FR" sz="2800" dirty="0"/>
              <a:t>VI : Règlement pacifique des différends</a:t>
            </a:r>
          </a:p>
          <a:p>
            <a:r>
              <a:rPr lang="fr-FR" sz="2800" dirty="0"/>
              <a:t>VII : Action en cas de menace contre la paix, de rupture de la paix et d'acte d'agression</a:t>
            </a:r>
          </a:p>
          <a:p>
            <a:r>
              <a:rPr lang="fr-FR" sz="2800" dirty="0"/>
              <a:t>VIII : Accords régionaux …</a:t>
            </a:r>
            <a:endParaRPr lang="en-US" sz="2800" dirty="0"/>
          </a:p>
        </p:txBody>
      </p:sp>
      <p:pic>
        <p:nvPicPr>
          <p:cNvPr id="80898" name="Picture 2" descr="Couverture de la Charte des Nations Unies">
            <a:extLst>
              <a:ext uri="{FF2B5EF4-FFF2-40B4-BE49-F238E27FC236}">
                <a16:creationId xmlns:a16="http://schemas.microsoft.com/office/drawing/2014/main" xmlns="" id="{7064201E-2EF7-46C6-92C4-86821ACDCE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0192" y="1247098"/>
            <a:ext cx="2189411" cy="284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9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56CD768B-F601-4ED6-8517-EDBD6A48C413}"/>
              </a:ext>
            </a:extLst>
          </p:cNvPr>
          <p:cNvSpPr>
            <a:spLocks noGrp="1" noChangeArrowheads="1"/>
          </p:cNvSpPr>
          <p:nvPr>
            <p:ph type="title"/>
          </p:nvPr>
        </p:nvSpPr>
        <p:spPr bwMode="auto">
          <a:xfrm>
            <a:off x="179512" y="609600"/>
            <a:ext cx="8712968"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defRPr/>
            </a:pPr>
            <a:r>
              <a:rPr lang="en-US" altLang="ja-JP" sz="3600" dirty="0"/>
              <a:t>a</a:t>
            </a:r>
            <a:r>
              <a:rPr lang="en-US" sz="3600" dirty="0"/>
              <a:t>rticle 2, para 4</a:t>
            </a:r>
            <a:endParaRPr lang="en-CA" altLang="en-US" sz="3600" dirty="0"/>
          </a:p>
        </p:txBody>
      </p:sp>
      <p:sp>
        <p:nvSpPr>
          <p:cNvPr id="15363" name="Rectangle 3">
            <a:extLst>
              <a:ext uri="{FF2B5EF4-FFF2-40B4-BE49-F238E27FC236}">
                <a16:creationId xmlns:a16="http://schemas.microsoft.com/office/drawing/2014/main" xmlns="" id="{0A54A517-7486-44B6-9698-4424F9C24871}"/>
              </a:ext>
            </a:extLst>
          </p:cNvPr>
          <p:cNvSpPr>
            <a:spLocks noGrp="1" noChangeArrowheads="1"/>
          </p:cNvSpPr>
          <p:nvPr>
            <p:ph type="body" idx="1"/>
          </p:nvPr>
        </p:nvSpPr>
        <p:spPr bwMode="auto">
          <a:xfrm>
            <a:off x="685800" y="1600200"/>
            <a:ext cx="56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nSpc>
                <a:spcPct val="90000"/>
              </a:lnSpc>
              <a:buFont typeface="Monotype Sorts" pitchFamily="2" charset="2"/>
              <a:buNone/>
            </a:pPr>
            <a:endParaRPr lang="en-CA" altLang="en-US" sz="2000" dirty="0">
              <a:effectLst/>
              <a:cs typeface="Arial" panose="020B0604020202020204" pitchFamily="34" charset="0"/>
            </a:endParaRPr>
          </a:p>
          <a:p>
            <a:pPr marL="0" indent="0">
              <a:lnSpc>
                <a:spcPct val="90000"/>
              </a:lnSpc>
              <a:buNone/>
            </a:pPr>
            <a:r>
              <a:rPr lang="en-CA" altLang="en-US" sz="2800" dirty="0">
                <a:effectLst/>
              </a:rPr>
              <a:t>2(4): </a:t>
            </a:r>
            <a:r>
              <a:rPr lang="fr-FR" sz="2800" dirty="0">
                <a:effectLst/>
              </a:rPr>
              <a:t>« Les Membres de l'Organisation s'abstiennent, dans leurs relations internationales, de recourir à la menace ou à </a:t>
            </a:r>
            <a:r>
              <a:rPr lang="fr-FR" sz="2800" b="1" dirty="0">
                <a:effectLst/>
              </a:rPr>
              <a:t>l'emploi de la force, soit contre l'intégrité territoriale ou l'indépendance politique</a:t>
            </a:r>
            <a:r>
              <a:rPr lang="fr-FR" sz="2800" dirty="0">
                <a:effectLst/>
              </a:rPr>
              <a:t> de tout État, soit de toute autre manière incompatible avec les buts des Nations Unies. » </a:t>
            </a:r>
            <a:r>
              <a:rPr lang="en-CA" altLang="en-US" sz="2000" dirty="0">
                <a:effectLst/>
                <a:cs typeface="Arial" panose="020B0604020202020204" pitchFamily="34" charset="0"/>
              </a:rPr>
              <a:t>…</a:t>
            </a:r>
            <a:endParaRPr lang="en-CA" altLang="en-US" sz="2000" dirty="0">
              <a:effectLst/>
            </a:endParaRPr>
          </a:p>
        </p:txBody>
      </p:sp>
      <p:pic>
        <p:nvPicPr>
          <p:cNvPr id="4" name="Picture 2" descr="Couverture de la Charte des Nations Unies">
            <a:extLst>
              <a:ext uri="{FF2B5EF4-FFF2-40B4-BE49-F238E27FC236}">
                <a16:creationId xmlns:a16="http://schemas.microsoft.com/office/drawing/2014/main" xmlns="" id="{0DCE51E0-3526-4DD3-9369-371445B112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80932" y="2004992"/>
            <a:ext cx="2189411" cy="28480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7E28E6E8-560E-44AC-B55A-F0FCB76B676B}"/>
              </a:ext>
            </a:extLst>
          </p:cNvPr>
          <p:cNvSpPr/>
          <p:nvPr/>
        </p:nvSpPr>
        <p:spPr>
          <a:xfrm>
            <a:off x="6012160" y="6381328"/>
            <a:ext cx="2717475" cy="276999"/>
          </a:xfrm>
          <a:prstGeom prst="rect">
            <a:avLst/>
          </a:prstGeom>
        </p:spPr>
        <p:txBody>
          <a:bodyPr wrap="none">
            <a:spAutoFit/>
          </a:bodyPr>
          <a:lstStyle/>
          <a:p>
            <a:r>
              <a:rPr lang="en-US" dirty="0"/>
              <a:t>http://www.un.org/fr/sections/un-charter/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38F6D-4B47-4875-B2F4-F500954DBF7E}"/>
              </a:ext>
            </a:extLst>
          </p:cNvPr>
          <p:cNvSpPr>
            <a:spLocks noGrp="1"/>
          </p:cNvSpPr>
          <p:nvPr>
            <p:ph type="title"/>
          </p:nvPr>
        </p:nvSpPr>
        <p:spPr/>
        <p:txBody>
          <a:bodyPr/>
          <a:lstStyle/>
          <a:p>
            <a:r>
              <a:rPr lang="en-US" dirty="0"/>
              <a:t>Article 24</a:t>
            </a:r>
          </a:p>
        </p:txBody>
      </p:sp>
      <p:sp>
        <p:nvSpPr>
          <p:cNvPr id="3" name="Content Placeholder 2">
            <a:extLst>
              <a:ext uri="{FF2B5EF4-FFF2-40B4-BE49-F238E27FC236}">
                <a16:creationId xmlns:a16="http://schemas.microsoft.com/office/drawing/2014/main" xmlns="" id="{80FCDB78-096C-44B9-A9B8-FDB91BD36FFA}"/>
              </a:ext>
            </a:extLst>
          </p:cNvPr>
          <p:cNvSpPr>
            <a:spLocks noGrp="1"/>
          </p:cNvSpPr>
          <p:nvPr>
            <p:ph idx="1"/>
          </p:nvPr>
        </p:nvSpPr>
        <p:spPr/>
        <p:txBody>
          <a:bodyPr/>
          <a:lstStyle/>
          <a:p>
            <a:r>
              <a:rPr lang="fr-FR" dirty="0">
                <a:effectLst/>
              </a:rPr>
              <a:t>« … ses Membres confèrent au Conseil de sécurité la responsabilité principale du maintien de la paix et de la sécurité internationales »</a:t>
            </a:r>
            <a:endParaRPr lang="en-US" dirty="0"/>
          </a:p>
        </p:txBody>
      </p:sp>
    </p:spTree>
    <p:extLst>
      <p:ext uri="{BB962C8B-B14F-4D97-AF65-F5344CB8AC3E}">
        <p14:creationId xmlns:p14="http://schemas.microsoft.com/office/powerpoint/2010/main" val="414945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A8FF8-866D-4244-A8CB-E28B13726A87}"/>
              </a:ext>
            </a:extLst>
          </p:cNvPr>
          <p:cNvSpPr>
            <a:spLocks noGrp="1"/>
          </p:cNvSpPr>
          <p:nvPr>
            <p:ph type="title"/>
          </p:nvPr>
        </p:nvSpPr>
        <p:spPr/>
        <p:txBody>
          <a:bodyPr/>
          <a:lstStyle/>
          <a:p>
            <a:r>
              <a:rPr lang="en-US" dirty="0"/>
              <a:t>Article 25</a:t>
            </a:r>
          </a:p>
        </p:txBody>
      </p:sp>
      <p:sp>
        <p:nvSpPr>
          <p:cNvPr id="3" name="Content Placeholder 2">
            <a:extLst>
              <a:ext uri="{FF2B5EF4-FFF2-40B4-BE49-F238E27FC236}">
                <a16:creationId xmlns:a16="http://schemas.microsoft.com/office/drawing/2014/main" xmlns="" id="{D953E47B-A214-42B7-A4A8-936EE7E7B6B0}"/>
              </a:ext>
            </a:extLst>
          </p:cNvPr>
          <p:cNvSpPr>
            <a:spLocks noGrp="1"/>
          </p:cNvSpPr>
          <p:nvPr>
            <p:ph idx="1"/>
          </p:nvPr>
        </p:nvSpPr>
        <p:spPr/>
        <p:txBody>
          <a:bodyPr/>
          <a:lstStyle/>
          <a:p>
            <a:r>
              <a:rPr lang="fr-FR" dirty="0"/>
              <a:t>« Les Membres de l'Organisation conviennent d'accepter et d'appliquer les décisions du Conseil de sécurité conformément à la présente Charte. »</a:t>
            </a:r>
            <a:endParaRPr lang="en-US" dirty="0"/>
          </a:p>
        </p:txBody>
      </p:sp>
    </p:spTree>
    <p:extLst>
      <p:ext uri="{BB962C8B-B14F-4D97-AF65-F5344CB8AC3E}">
        <p14:creationId xmlns:p14="http://schemas.microsoft.com/office/powerpoint/2010/main" val="6592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53DC-DD82-4AAB-82B1-4B48E3E55652}"/>
              </a:ext>
            </a:extLst>
          </p:cNvPr>
          <p:cNvSpPr>
            <a:spLocks noGrp="1"/>
          </p:cNvSpPr>
          <p:nvPr>
            <p:ph type="title"/>
          </p:nvPr>
        </p:nvSpPr>
        <p:spPr/>
        <p:txBody>
          <a:bodyPr/>
          <a:lstStyle/>
          <a:p>
            <a:r>
              <a:rPr lang="en-US" dirty="0"/>
              <a:t>Art. 42</a:t>
            </a:r>
          </a:p>
        </p:txBody>
      </p:sp>
      <p:sp>
        <p:nvSpPr>
          <p:cNvPr id="3" name="Content Placeholder 2">
            <a:extLst>
              <a:ext uri="{FF2B5EF4-FFF2-40B4-BE49-F238E27FC236}">
                <a16:creationId xmlns:a16="http://schemas.microsoft.com/office/drawing/2014/main" xmlns="" id="{B76A99F6-579A-4F71-8BB1-6BE09BD98B89}"/>
              </a:ext>
            </a:extLst>
          </p:cNvPr>
          <p:cNvSpPr>
            <a:spLocks noGrp="1"/>
          </p:cNvSpPr>
          <p:nvPr>
            <p:ph idx="1"/>
          </p:nvPr>
        </p:nvSpPr>
        <p:spPr/>
        <p:txBody>
          <a:bodyPr/>
          <a:lstStyle/>
          <a:p>
            <a:r>
              <a:rPr lang="fr-FR" dirty="0"/>
              <a:t>« Si le Conseil de sécurité estime que les mesures prévues à l'Article 41 seraient inadéquates ou qu'elles se sont révélées telles, il peut entreprendre, au moyen de forces aériennes, navales ou terrestres, toute action qu'il juge nécessaire au maintien ou au rétablissement de la paix et de la sécurité internationales. »</a:t>
            </a:r>
            <a:endParaRPr lang="en-US" dirty="0"/>
          </a:p>
        </p:txBody>
      </p:sp>
    </p:spTree>
    <p:extLst>
      <p:ext uri="{BB962C8B-B14F-4D97-AF65-F5344CB8AC3E}">
        <p14:creationId xmlns:p14="http://schemas.microsoft.com/office/powerpoint/2010/main" val="285615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CFE88-3D47-4618-9594-4FB388A95A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D355C5E-BA7C-41FA-9170-199351FB86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8560" y="-6073"/>
            <a:ext cx="10307923" cy="6871950"/>
          </a:xfrm>
        </p:spPr>
      </p:pic>
      <p:sp>
        <p:nvSpPr>
          <p:cNvPr id="6" name="Rectangle 5">
            <a:extLst>
              <a:ext uri="{FF2B5EF4-FFF2-40B4-BE49-F238E27FC236}">
                <a16:creationId xmlns:a16="http://schemas.microsoft.com/office/drawing/2014/main" xmlns="" id="{8E1A7431-D866-4454-8D24-D4351990446A}"/>
              </a:ext>
            </a:extLst>
          </p:cNvPr>
          <p:cNvSpPr/>
          <p:nvPr/>
        </p:nvSpPr>
        <p:spPr>
          <a:xfrm>
            <a:off x="7678350" y="6444862"/>
            <a:ext cx="2016899" cy="276999"/>
          </a:xfrm>
          <a:prstGeom prst="rect">
            <a:avLst/>
          </a:prstGeom>
        </p:spPr>
        <p:txBody>
          <a:bodyPr wrap="none">
            <a:spAutoFit/>
          </a:bodyPr>
          <a:lstStyle/>
          <a:p>
            <a:r>
              <a:rPr lang="en-US" b="0" i="0" dirty="0">
                <a:effectLst/>
                <a:latin typeface="Arial" panose="020B0604020202020204" pitchFamily="34" charset="0"/>
              </a:rPr>
              <a:t>UN Photo # 764010 (2018)</a:t>
            </a:r>
            <a:endParaRPr lang="en-US" dirty="0"/>
          </a:p>
        </p:txBody>
      </p:sp>
    </p:spTree>
    <p:extLst>
      <p:ext uri="{BB962C8B-B14F-4D97-AF65-F5344CB8AC3E}">
        <p14:creationId xmlns:p14="http://schemas.microsoft.com/office/powerpoint/2010/main" val="106959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8E85F-7A80-4579-8534-85B1BE03EB9E}"/>
              </a:ext>
            </a:extLst>
          </p:cNvPr>
          <p:cNvSpPr>
            <a:spLocks noGrp="1"/>
          </p:cNvSpPr>
          <p:nvPr>
            <p:ph type="title"/>
          </p:nvPr>
        </p:nvSpPr>
        <p:spPr>
          <a:xfrm>
            <a:off x="464833" y="260648"/>
            <a:ext cx="8229600" cy="1143000"/>
          </a:xfrm>
        </p:spPr>
        <p:txBody>
          <a:bodyPr/>
          <a:lstStyle/>
          <a:p>
            <a:r>
              <a:rPr lang="en-US" b="1" dirty="0"/>
              <a:t>Article 50</a:t>
            </a:r>
            <a:endParaRPr lang="en-US" dirty="0"/>
          </a:p>
        </p:txBody>
      </p:sp>
      <p:sp>
        <p:nvSpPr>
          <p:cNvPr id="3" name="Content Placeholder 2">
            <a:extLst>
              <a:ext uri="{FF2B5EF4-FFF2-40B4-BE49-F238E27FC236}">
                <a16:creationId xmlns:a16="http://schemas.microsoft.com/office/drawing/2014/main" xmlns="" id="{2AF67CF9-3201-4EEC-9F45-8A02E260F5D7}"/>
              </a:ext>
            </a:extLst>
          </p:cNvPr>
          <p:cNvSpPr>
            <a:spLocks noGrp="1"/>
          </p:cNvSpPr>
          <p:nvPr>
            <p:ph idx="1"/>
          </p:nvPr>
        </p:nvSpPr>
        <p:spPr/>
        <p:txBody>
          <a:bodyPr/>
          <a:lstStyle/>
          <a:p>
            <a:r>
              <a:rPr lang="fr-FR" dirty="0">
                <a:effectLst/>
              </a:rPr>
              <a:t>« Si un État est l'objet de mesures préventives ou coercitives prises par le Conseil de sécurité, tout autre État, qu'il soit ou non Membre des Nations Unies, s'il se trouve en présence de difficultés économiques particulières dues à l'exécution desdites mesures, a le droit de consulter le Conseil de sécurité au sujet de la solution de ces difficultés. »</a:t>
            </a:r>
            <a:endParaRPr lang="en-US" dirty="0"/>
          </a:p>
        </p:txBody>
      </p:sp>
    </p:spTree>
    <p:extLst>
      <p:ext uri="{BB962C8B-B14F-4D97-AF65-F5344CB8AC3E}">
        <p14:creationId xmlns:p14="http://schemas.microsoft.com/office/powerpoint/2010/main" val="106513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85A1E6-FC65-498B-97B9-E62D6E152AEE}"/>
              </a:ext>
            </a:extLst>
          </p:cNvPr>
          <p:cNvSpPr>
            <a:spLocks noGrp="1"/>
          </p:cNvSpPr>
          <p:nvPr>
            <p:ph type="ctrTitle"/>
          </p:nvPr>
        </p:nvSpPr>
        <p:spPr>
          <a:xfrm>
            <a:off x="755576" y="2693987"/>
            <a:ext cx="7772400" cy="1470025"/>
          </a:xfrm>
        </p:spPr>
        <p:txBody>
          <a:bodyPr/>
          <a:lstStyle/>
          <a:p>
            <a:r>
              <a:rPr lang="en-US" b="1" dirty="0"/>
              <a:t>Structure et </a:t>
            </a:r>
            <a:r>
              <a:rPr lang="en-US" b="1" dirty="0" smtClean="0"/>
              <a:t>composition</a:t>
            </a:r>
            <a:endParaRPr lang="en-US" b="1" dirty="0"/>
          </a:p>
        </p:txBody>
      </p:sp>
      <p:sp>
        <p:nvSpPr>
          <p:cNvPr id="5" name="Subtitle 4">
            <a:extLst>
              <a:ext uri="{FF2B5EF4-FFF2-40B4-BE49-F238E27FC236}">
                <a16:creationId xmlns:a16="http://schemas.microsoft.com/office/drawing/2014/main" xmlns="" id="{99D5765B-9CB9-4242-BB13-475FDBB394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13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D81A4-F55D-4D04-B892-E776ADDDDD7A}"/>
              </a:ext>
            </a:extLst>
          </p:cNvPr>
          <p:cNvSpPr>
            <a:spLocks noGrp="1"/>
          </p:cNvSpPr>
          <p:nvPr>
            <p:ph type="title"/>
          </p:nvPr>
        </p:nvSpPr>
        <p:spPr/>
        <p:txBody>
          <a:bodyPr/>
          <a:lstStyle/>
          <a:p>
            <a:r>
              <a:rPr lang="en-US" dirty="0" smtClean="0"/>
              <a:t>Composition </a:t>
            </a:r>
            <a:r>
              <a:rPr lang="en-US" dirty="0"/>
              <a:t>du CS</a:t>
            </a:r>
          </a:p>
        </p:txBody>
      </p:sp>
      <p:sp>
        <p:nvSpPr>
          <p:cNvPr id="3" name="Content Placeholder 2">
            <a:extLst>
              <a:ext uri="{FF2B5EF4-FFF2-40B4-BE49-F238E27FC236}">
                <a16:creationId xmlns:a16="http://schemas.microsoft.com/office/drawing/2014/main" xmlns="" id="{5E6DFF37-2E5F-4038-86EE-24ABCBDA50AC}"/>
              </a:ext>
            </a:extLst>
          </p:cNvPr>
          <p:cNvSpPr>
            <a:spLocks noGrp="1"/>
          </p:cNvSpPr>
          <p:nvPr>
            <p:ph idx="1"/>
          </p:nvPr>
        </p:nvSpPr>
        <p:spPr>
          <a:xfrm>
            <a:off x="827584" y="1556792"/>
            <a:ext cx="7715200" cy="4525963"/>
          </a:xfrm>
        </p:spPr>
        <p:txBody>
          <a:bodyPr/>
          <a:lstStyle/>
          <a:p>
            <a:pPr marL="0" indent="0">
              <a:buNone/>
            </a:pPr>
            <a:r>
              <a:rPr lang="fr-FR" sz="2400" dirty="0">
                <a:effectLst/>
              </a:rPr>
              <a:t>23(1) : Le Conseil de sécurité se compose de quinze Membres de l'Organisation. [Chine, France, l’URSS, RU, ÉUA] sont membres permanents du Conseil de sécurité.</a:t>
            </a:r>
          </a:p>
          <a:p>
            <a:pPr marL="0" indent="0">
              <a:buNone/>
            </a:pPr>
            <a:r>
              <a:rPr lang="fr-FR" sz="2400" dirty="0">
                <a:effectLst/>
              </a:rPr>
              <a:t>Dix autres Membres de l'Organisation sont élus, à titre de membres non permanents du Conseil de sécurité, par l'Assemblée générale qui tient spécialement compte, en premier lieu, de la contribution des Membres de l'Organisation au maintien de la paix et de la sécurité internationales et aux autres fins de l'Organisation, et aussi d'une répartition géographique équitable. »</a:t>
            </a:r>
            <a:endParaRPr lang="en-US" sz="2400" dirty="0">
              <a:effectLst/>
            </a:endParaRPr>
          </a:p>
        </p:txBody>
      </p:sp>
    </p:spTree>
    <p:extLst>
      <p:ext uri="{BB962C8B-B14F-4D97-AF65-F5344CB8AC3E}">
        <p14:creationId xmlns:p14="http://schemas.microsoft.com/office/powerpoint/2010/main" val="44906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1538E-A369-4CF7-8BC6-6E99C6BF42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2721146D-6A83-4AF2-A543-52B905C27A0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511" y="-3353"/>
            <a:ext cx="9198863" cy="6116266"/>
          </a:xfrm>
        </p:spPr>
      </p:pic>
      <p:sp>
        <p:nvSpPr>
          <p:cNvPr id="6" name="Rectangle 5">
            <a:extLst>
              <a:ext uri="{FF2B5EF4-FFF2-40B4-BE49-F238E27FC236}">
                <a16:creationId xmlns:a16="http://schemas.microsoft.com/office/drawing/2014/main" xmlns="" id="{7E3D6AEB-D27F-4573-9D1D-12CD1D99F32A}"/>
              </a:ext>
            </a:extLst>
          </p:cNvPr>
          <p:cNvSpPr/>
          <p:nvPr/>
        </p:nvSpPr>
        <p:spPr>
          <a:xfrm>
            <a:off x="179512" y="6237312"/>
            <a:ext cx="9134507" cy="517065"/>
          </a:xfrm>
          <a:prstGeom prst="rect">
            <a:avLst/>
          </a:prstGeom>
        </p:spPr>
        <p:txBody>
          <a:bodyPr wrap="square">
            <a:spAutoFit/>
          </a:bodyPr>
          <a:lstStyle/>
          <a:p>
            <a:r>
              <a:rPr lang="fr-CA" b="1" dirty="0">
                <a:latin typeface="Arial" panose="020B0604020202020204" pitchFamily="34" charset="0"/>
              </a:rPr>
              <a:t>L’Assemblée générale se réunit pour discuter de l’élection de cinq membres non permanents du Conseil de sécurité</a:t>
            </a:r>
          </a:p>
          <a:p>
            <a:r>
              <a:rPr lang="fr-CA" dirty="0">
                <a:latin typeface="Arial" panose="020B0604020202020204" pitchFamily="34" charset="0"/>
              </a:rPr>
              <a:t>Un délégué vote pour les cinq membres non permanents du Conseil de sécurité, 15 octobre 2004, photo de l’ONU n</a:t>
            </a:r>
            <a:r>
              <a:rPr lang="fr-CA" baseline="30000" dirty="0">
                <a:latin typeface="Arial" panose="020B0604020202020204" pitchFamily="34" charset="0"/>
              </a:rPr>
              <a:t>o </a:t>
            </a:r>
            <a:r>
              <a:rPr lang="fr-CA" dirty="0">
                <a:latin typeface="Arial" panose="020B0604020202020204" pitchFamily="34" charset="0"/>
              </a:rPr>
              <a:t>51103</a:t>
            </a:r>
            <a:endParaRPr lang="fr-CA" dirty="0">
              <a:latin typeface="Arial" panose="020B0604020202020204" pitchFamily="34" charset="0"/>
            </a:endParaRPr>
          </a:p>
        </p:txBody>
      </p:sp>
    </p:spTree>
    <p:extLst>
      <p:ext uri="{BB962C8B-B14F-4D97-AF65-F5344CB8AC3E}">
        <p14:creationId xmlns:p14="http://schemas.microsoft.com/office/powerpoint/2010/main" val="199374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FA89D0B2-F295-47F3-8D59-4665D0A6C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dirty="0"/>
              <a:t>L'assemblée</a:t>
            </a:r>
            <a:r>
              <a:rPr lang="en-US" altLang="en-US" dirty="0"/>
              <a:t>: </a:t>
            </a:r>
            <a:r>
              <a:rPr lang="en-US" altLang="en-US" dirty="0" err="1"/>
              <a:t>t</a:t>
            </a:r>
            <a:r>
              <a:rPr lang="en-US" altLang="en-US" dirty="0" err="1" smtClean="0"/>
              <a:t>ous</a:t>
            </a:r>
            <a:r>
              <a:rPr lang="en-US" altLang="en-US" dirty="0" smtClean="0"/>
              <a:t> </a:t>
            </a:r>
            <a:r>
              <a:rPr lang="en-US" altLang="en-US" dirty="0"/>
              <a:t>les </a:t>
            </a:r>
            <a:r>
              <a:rPr lang="en-US" altLang="en-US" dirty="0" err="1"/>
              <a:t>membres</a:t>
            </a:r>
            <a:endParaRPr lang="en-US" altLang="en-US" dirty="0"/>
          </a:p>
        </p:txBody>
      </p:sp>
      <p:pic>
        <p:nvPicPr>
          <p:cNvPr id="11267" name="Picture 4" descr="GA1_London_Atlee_10Jan46_un50-023">
            <a:extLst>
              <a:ext uri="{FF2B5EF4-FFF2-40B4-BE49-F238E27FC236}">
                <a16:creationId xmlns:a16="http://schemas.microsoft.com/office/drawing/2014/main" xmlns="" id="{085A5665-3566-46E1-9522-F8780CFFD3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625" y="2152650"/>
            <a:ext cx="4389438" cy="292576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68" name="Text Box 5">
            <a:extLst>
              <a:ext uri="{FF2B5EF4-FFF2-40B4-BE49-F238E27FC236}">
                <a16:creationId xmlns:a16="http://schemas.microsoft.com/office/drawing/2014/main" xmlns="" id="{95F145EB-5921-464C-BE66-13CC9370F3D5}"/>
              </a:ext>
            </a:extLst>
          </p:cNvPr>
          <p:cNvSpPr txBox="1">
            <a:spLocks noChangeArrowheads="1"/>
          </p:cNvSpPr>
          <p:nvPr/>
        </p:nvSpPr>
        <p:spPr bwMode="auto">
          <a:xfrm>
            <a:off x="1765959" y="5222875"/>
            <a:ext cx="13083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a:defRPr/>
            </a:pPr>
            <a:r>
              <a:rPr lang="en-US" altLang="en-US" sz="2000" dirty="0"/>
              <a:t>SDN</a:t>
            </a:r>
          </a:p>
          <a:p>
            <a:pPr algn="ctr">
              <a:defRPr/>
            </a:pPr>
            <a:r>
              <a:rPr lang="en-US" altLang="en-US" sz="2000" dirty="0"/>
              <a:t>Assemblée</a:t>
            </a:r>
          </a:p>
          <a:p>
            <a:pPr algn="ctr">
              <a:defRPr/>
            </a:pPr>
            <a:endParaRPr lang="en-US" altLang="en-US" sz="2000" dirty="0"/>
          </a:p>
        </p:txBody>
      </p:sp>
      <p:sp>
        <p:nvSpPr>
          <p:cNvPr id="11269" name="Text Box 6">
            <a:extLst>
              <a:ext uri="{FF2B5EF4-FFF2-40B4-BE49-F238E27FC236}">
                <a16:creationId xmlns:a16="http://schemas.microsoft.com/office/drawing/2014/main" xmlns="" id="{15B4E803-8CD2-4639-9270-6433BF95EB8D}"/>
              </a:ext>
            </a:extLst>
          </p:cNvPr>
          <p:cNvSpPr txBox="1">
            <a:spLocks noChangeArrowheads="1"/>
          </p:cNvSpPr>
          <p:nvPr/>
        </p:nvSpPr>
        <p:spPr bwMode="auto">
          <a:xfrm>
            <a:off x="5062538" y="5222875"/>
            <a:ext cx="34829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a:defRPr/>
            </a:pPr>
            <a:r>
              <a:rPr lang="en-US" altLang="en-US" sz="2000" dirty="0"/>
              <a:t>ONU</a:t>
            </a:r>
          </a:p>
          <a:p>
            <a:pPr algn="ctr">
              <a:defRPr/>
            </a:pPr>
            <a:r>
              <a:rPr lang="en-US" altLang="en-US" sz="2000" dirty="0"/>
              <a:t>Assemblée Générale</a:t>
            </a:r>
          </a:p>
        </p:txBody>
      </p:sp>
      <p:pic>
        <p:nvPicPr>
          <p:cNvPr id="11270" name="Picture 7">
            <a:extLst>
              <a:ext uri="{FF2B5EF4-FFF2-40B4-BE49-F238E27FC236}">
                <a16:creationId xmlns:a16="http://schemas.microsoft.com/office/drawing/2014/main" xmlns="" id="{82A8306C-E1AA-4FF0-8BFF-C99B99C97D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800" y="2166938"/>
            <a:ext cx="4362450" cy="290671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67C1BCAF-3DCA-4930-83AD-B52EC405C18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en-US"/>
              <a:t>L’adhésion universelle à l’ONU</a:t>
            </a:r>
            <a:endParaRPr lang="en-US" altLang="en-US"/>
          </a:p>
        </p:txBody>
      </p:sp>
      <p:sp>
        <p:nvSpPr>
          <p:cNvPr id="12291" name="Rectangle 3">
            <a:extLst>
              <a:ext uri="{FF2B5EF4-FFF2-40B4-BE49-F238E27FC236}">
                <a16:creationId xmlns:a16="http://schemas.microsoft.com/office/drawing/2014/main" xmlns="" id="{F4F68FA2-052E-4701-9737-1E7D6BFC84AF}"/>
              </a:ext>
            </a:extLst>
          </p:cNvPr>
          <p:cNvSpPr>
            <a:spLocks noChangeArrowheads="1"/>
          </p:cNvSpPr>
          <p:nvPr/>
        </p:nvSpPr>
        <p:spPr bwMode="auto">
          <a:xfrm>
            <a:off x="5486400" y="1052513"/>
            <a:ext cx="2362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eaLnBrk="1" hangingPunct="1"/>
            <a:r>
              <a:rPr lang="fr-CA" altLang="en-US" sz="1600" dirty="0">
                <a:latin typeface="Arial" panose="020B0604020202020204" pitchFamily="34" charset="0"/>
                <a:cs typeface="Arial" panose="020B0604020202020204" pitchFamily="34" charset="0"/>
              </a:rPr>
              <a:t>Membres </a:t>
            </a:r>
            <a:r>
              <a:rPr lang="fr-CA" altLang="en-US" sz="1600" dirty="0" smtClean="0">
                <a:latin typeface="Arial" panose="020B0604020202020204" pitchFamily="34" charset="0"/>
                <a:cs typeface="Arial" panose="020B0604020202020204" pitchFamily="34" charset="0"/>
              </a:rPr>
              <a:t>mes </a:t>
            </a:r>
            <a:r>
              <a:rPr lang="fr-CA" altLang="en-US" sz="1600" dirty="0">
                <a:latin typeface="Arial" panose="020B0604020202020204" pitchFamily="34" charset="0"/>
                <a:cs typeface="Arial" panose="020B0604020202020204" pitchFamily="34" charset="0"/>
              </a:rPr>
              <a:t>plus récentes : </a:t>
            </a:r>
          </a:p>
          <a:p>
            <a:pPr algn="ctr" eaLnBrk="1" hangingPunct="1"/>
            <a:r>
              <a:rPr lang="fr-CA" altLang="en-US" sz="1600" dirty="0">
                <a:latin typeface="Arial" panose="020B0604020202020204" pitchFamily="34" charset="0"/>
                <a:cs typeface="Arial" panose="020B0604020202020204" pitchFamily="34" charset="0"/>
              </a:rPr>
              <a:t>Timor Leste</a:t>
            </a:r>
          </a:p>
          <a:p>
            <a:pPr algn="ctr" eaLnBrk="1" hangingPunct="1"/>
            <a:r>
              <a:rPr lang="fr-CA" altLang="en-US" sz="1600" dirty="0">
                <a:latin typeface="Arial" panose="020B0604020202020204" pitchFamily="34" charset="0"/>
              </a:rPr>
              <a:t>Monténégro</a:t>
            </a:r>
          </a:p>
          <a:p>
            <a:pPr algn="ctr" eaLnBrk="1" hangingPunct="1">
              <a:lnSpc>
                <a:spcPct val="90000"/>
              </a:lnSpc>
            </a:pPr>
            <a:r>
              <a:rPr lang="en-US" altLang="en-US" sz="1600" dirty="0">
                <a:latin typeface="Arial" panose="020B0604020202020204" pitchFamily="34" charset="0"/>
                <a:cs typeface="Arial" panose="020B0604020202020204" pitchFamily="34" charset="0"/>
              </a:rPr>
              <a:t>Soudan du </a:t>
            </a:r>
            <a:r>
              <a:rPr lang="en-US" altLang="en-US" sz="1600" dirty="0" err="1">
                <a:latin typeface="Arial" panose="020B0604020202020204" pitchFamily="34" charset="0"/>
                <a:cs typeface="Arial" panose="020B0604020202020204" pitchFamily="34" charset="0"/>
              </a:rPr>
              <a:t>Sud</a:t>
            </a:r>
            <a:endParaRPr lang="en-US" altLang="en-US" sz="1600" dirty="0">
              <a:latin typeface="Arial" panose="020B0604020202020204" pitchFamily="34" charset="0"/>
              <a:cs typeface="Arial" panose="020B0604020202020204" pitchFamily="34" charset="0"/>
            </a:endParaRPr>
          </a:p>
        </p:txBody>
      </p:sp>
      <p:pic>
        <p:nvPicPr>
          <p:cNvPr id="12292" name="Picture 4">
            <a:extLst>
              <a:ext uri="{FF2B5EF4-FFF2-40B4-BE49-F238E27FC236}">
                <a16:creationId xmlns:a16="http://schemas.microsoft.com/office/drawing/2014/main" xmlns="" id="{DB8D36E6-7D0E-4BE9-9DA6-A094FCFFC2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819400"/>
            <a:ext cx="19256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xmlns="" id="{95D23C4C-4DBB-4D35-8D0D-166AF3874469}"/>
              </a:ext>
            </a:extLst>
          </p:cNvPr>
          <p:cNvSpPr txBox="1">
            <a:spLocks noChangeArrowheads="1"/>
          </p:cNvSpPr>
          <p:nvPr/>
        </p:nvSpPr>
        <p:spPr bwMode="auto">
          <a:xfrm>
            <a:off x="5278438" y="6172200"/>
            <a:ext cx="32583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1" hangingPunct="1">
              <a:defRPr/>
            </a:pPr>
            <a:r>
              <a:rPr lang="en-US" dirty="0" smtClean="0">
                <a:latin typeface="Arial" charset="0"/>
                <a:cs typeface="Arial" charset="0"/>
              </a:rPr>
              <a:t>Timor-Leste</a:t>
            </a:r>
            <a:r>
              <a:rPr lang="en-US" dirty="0">
                <a:latin typeface="Arial" charset="0"/>
                <a:cs typeface="Arial" charset="0"/>
              </a:rPr>
              <a:t>, </a:t>
            </a:r>
            <a:r>
              <a:rPr lang="en-US" dirty="0" err="1">
                <a:latin typeface="Arial" charset="0"/>
                <a:cs typeface="Arial" charset="0"/>
              </a:rPr>
              <a:t>membre</a:t>
            </a:r>
            <a:r>
              <a:rPr lang="en-US" dirty="0">
                <a:latin typeface="Arial" charset="0"/>
                <a:cs typeface="Arial" charset="0"/>
              </a:rPr>
              <a:t> </a:t>
            </a:r>
            <a:r>
              <a:rPr lang="fr-CA" dirty="0">
                <a:latin typeface="Arial" charset="0"/>
                <a:cs typeface="Arial" charset="0"/>
              </a:rPr>
              <a:t>depuis le </a:t>
            </a:r>
            <a:r>
              <a:rPr lang="en-US" dirty="0" smtClean="0">
                <a:latin typeface="Arial" charset="0"/>
                <a:cs typeface="Arial" charset="0"/>
              </a:rPr>
              <a:t>27 </a:t>
            </a:r>
            <a:r>
              <a:rPr lang="en-US" dirty="0">
                <a:latin typeface="Arial" charset="0"/>
                <a:cs typeface="Arial" charset="0"/>
              </a:rPr>
              <a:t>Sept 2002</a:t>
            </a:r>
          </a:p>
        </p:txBody>
      </p:sp>
      <p:graphicFrame>
        <p:nvGraphicFramePr>
          <p:cNvPr id="12294" name="Object 7">
            <a:extLst>
              <a:ext uri="{FF2B5EF4-FFF2-40B4-BE49-F238E27FC236}">
                <a16:creationId xmlns:a16="http://schemas.microsoft.com/office/drawing/2014/main" xmlns="" id="{8CD45969-20C4-4394-9628-07953A9A5684}"/>
              </a:ext>
            </a:extLst>
          </p:cNvPr>
          <p:cNvGraphicFramePr>
            <a:graphicFrameLocks noGrp="1" noChangeAspect="1"/>
          </p:cNvGraphicFramePr>
          <p:nvPr>
            <p:ph idx="1"/>
            <p:extLst>
              <p:ext uri="{D42A27DB-BD31-4B8C-83A1-F6EECF244321}">
                <p14:modId xmlns:p14="http://schemas.microsoft.com/office/powerpoint/2010/main" val="2800587006"/>
              </p:ext>
            </p:extLst>
          </p:nvPr>
        </p:nvGraphicFramePr>
        <p:xfrm>
          <a:off x="255588" y="1633538"/>
          <a:ext cx="6715125" cy="4352925"/>
        </p:xfrm>
        <a:graphic>
          <a:graphicData uri="http://schemas.openxmlformats.org/presentationml/2006/ole">
            <mc:AlternateContent xmlns:mc="http://schemas.openxmlformats.org/markup-compatibility/2006">
              <mc:Choice xmlns:v="urn:schemas-microsoft-com:vml" Requires="v">
                <p:oleObj spid="_x0000_s12325" name="Chart" r:id="rId4" imgW="6675093" imgH="4328208" progId="Excel.Chart.8">
                  <p:embed/>
                </p:oleObj>
              </mc:Choice>
              <mc:Fallback>
                <p:oleObj name="Chart" r:id="rId4" imgW="6675093" imgH="4328208" progId="Excel.Chart.8">
                  <p:embed/>
                  <p:pic>
                    <p:nvPicPr>
                      <p:cNvPr id="0" name="Object 7"/>
                      <p:cNvPicPr>
                        <a:picLocks noGrp="1" noChangeAspect="1" noChangeArrowheads="1"/>
                      </p:cNvPicPr>
                      <p:nvPr/>
                    </p:nvPicPr>
                    <p:blipFill>
                      <a:blip r:embed="rId5"/>
                      <a:srcRect/>
                      <a:stretch>
                        <a:fillRect/>
                      </a:stretch>
                    </p:blipFill>
                    <p:spPr bwMode="auto">
                      <a:xfrm>
                        <a:off x="255588" y="1633538"/>
                        <a:ext cx="67151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Line 8">
            <a:extLst>
              <a:ext uri="{FF2B5EF4-FFF2-40B4-BE49-F238E27FC236}">
                <a16:creationId xmlns:a16="http://schemas.microsoft.com/office/drawing/2014/main" xmlns="" id="{0DD68C2C-C321-402F-91CC-5AC3652054BA}"/>
              </a:ext>
            </a:extLst>
          </p:cNvPr>
          <p:cNvSpPr>
            <a:spLocks noChangeShapeType="1"/>
          </p:cNvSpPr>
          <p:nvPr/>
        </p:nvSpPr>
        <p:spPr bwMode="auto">
          <a:xfrm>
            <a:off x="4508789" y="2735984"/>
            <a:ext cx="2714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1953B079-081C-40C0-A455-9B349AD76FE0}"/>
              </a:ext>
            </a:extLst>
          </p:cNvPr>
          <p:cNvSpPr>
            <a:spLocks noGrp="1" noChangeArrowheads="1"/>
          </p:cNvSpPr>
          <p:nvPr>
            <p:ph type="title"/>
          </p:nvPr>
        </p:nvSpPr>
        <p:spPr/>
        <p:txBody>
          <a:bodyPr/>
          <a:lstStyle/>
          <a:p>
            <a:pPr eaLnBrk="1" hangingPunct="1"/>
            <a:r>
              <a:rPr lang="fr-CA" altLang="zh-CN" dirty="0" smtClean="0">
                <a:ea typeface="宋体" panose="02010600030101010101" pitchFamily="2" charset="-122"/>
              </a:rPr>
              <a:t>CS : membres non permanents (« élus »)</a:t>
            </a:r>
            <a:endParaRPr lang="fr-CA" altLang="en-US" b="1" dirty="0"/>
          </a:p>
        </p:txBody>
      </p:sp>
      <p:sp>
        <p:nvSpPr>
          <p:cNvPr id="8195" name="Rectangle 3">
            <a:extLst>
              <a:ext uri="{FF2B5EF4-FFF2-40B4-BE49-F238E27FC236}">
                <a16:creationId xmlns="" xmlns:a16="http://schemas.microsoft.com/office/drawing/2014/main" id="{D8917F40-315F-472B-869E-9BCEF0430C13}"/>
              </a:ext>
            </a:extLst>
          </p:cNvPr>
          <p:cNvSpPr>
            <a:spLocks noGrp="1" noChangeArrowheads="1"/>
          </p:cNvSpPr>
          <p:nvPr>
            <p:ph type="body" idx="1"/>
          </p:nvPr>
        </p:nvSpPr>
        <p:spPr>
          <a:xfrm>
            <a:off x="755576" y="2039391"/>
            <a:ext cx="8136904" cy="4525963"/>
          </a:xfrm>
        </p:spPr>
        <p:txBody>
          <a:bodyPr/>
          <a:lstStyle/>
          <a:p>
            <a:pPr marL="0" indent="0" eaLnBrk="1" hangingPunct="1">
              <a:lnSpc>
                <a:spcPct val="90000"/>
              </a:lnSpc>
              <a:buNone/>
            </a:pPr>
            <a:r>
              <a:rPr lang="fr-CA" altLang="en-US" sz="2400" dirty="0" smtClean="0"/>
              <a:t> Modification de la Charte de </a:t>
            </a:r>
            <a:r>
              <a:rPr lang="fr-CA" altLang="en-US" sz="2400" dirty="0" smtClean="0"/>
              <a:t>l’ONU(décembre</a:t>
            </a:r>
            <a:r>
              <a:rPr lang="fr-CA" altLang="en-US" sz="2400" dirty="0" smtClean="0"/>
              <a:t> 1963) : </a:t>
            </a:r>
          </a:p>
          <a:p>
            <a:pPr marL="0" indent="0" eaLnBrk="1" hangingPunct="1">
              <a:lnSpc>
                <a:spcPct val="90000"/>
              </a:lnSpc>
              <a:buNone/>
            </a:pPr>
            <a:r>
              <a:rPr lang="fr-CA" altLang="en-US" sz="2400" dirty="0" smtClean="0"/>
              <a:t>    Membres non permanents de 6 à 10</a:t>
            </a:r>
          </a:p>
          <a:p>
            <a:pPr marL="0" indent="0" eaLnBrk="1" hangingPunct="1">
              <a:lnSpc>
                <a:spcPct val="90000"/>
              </a:lnSpc>
              <a:buNone/>
            </a:pPr>
            <a:endParaRPr lang="fr-CA" altLang="en-US" sz="2400" dirty="0" smtClean="0"/>
          </a:p>
          <a:p>
            <a:pPr lvl="1" eaLnBrk="1" hangingPunct="1">
              <a:lnSpc>
                <a:spcPct val="90000"/>
              </a:lnSpc>
            </a:pPr>
            <a:r>
              <a:rPr lang="fr-CA" altLang="en-US" sz="2600" dirty="0"/>
              <a:t>3 des États </a:t>
            </a:r>
            <a:r>
              <a:rPr lang="fr-CA" altLang="en-US" sz="2600" dirty="0" smtClean="0"/>
              <a:t>d’Afrique</a:t>
            </a:r>
          </a:p>
          <a:p>
            <a:pPr lvl="1" eaLnBrk="1" hangingPunct="1">
              <a:lnSpc>
                <a:spcPct val="90000"/>
              </a:lnSpc>
            </a:pPr>
            <a:r>
              <a:rPr lang="fr-CA" altLang="en-US" sz="2600" dirty="0" smtClean="0"/>
              <a:t>2  </a:t>
            </a:r>
            <a:r>
              <a:rPr lang="fr-CA" altLang="en-US" sz="2600" dirty="0"/>
              <a:t>des États d’Asie-Pacifique</a:t>
            </a:r>
            <a:endParaRPr lang="fr-CA" altLang="en-US" sz="2600" dirty="0" smtClean="0"/>
          </a:p>
          <a:p>
            <a:pPr lvl="1" eaLnBrk="1" hangingPunct="1">
              <a:lnSpc>
                <a:spcPct val="90000"/>
              </a:lnSpc>
            </a:pPr>
            <a:r>
              <a:rPr lang="fr-CA" altLang="en-US" sz="2600" dirty="0"/>
              <a:t>1 des États d’Europe orientale</a:t>
            </a:r>
            <a:endParaRPr lang="fr-CA" altLang="en-US" sz="2600" dirty="0" smtClean="0"/>
          </a:p>
          <a:p>
            <a:pPr lvl="1" eaLnBrk="1" hangingPunct="1">
              <a:lnSpc>
                <a:spcPct val="90000"/>
              </a:lnSpc>
            </a:pPr>
            <a:r>
              <a:rPr lang="fr-CA" altLang="en-US" sz="2600" dirty="0" smtClean="0"/>
              <a:t>2 </a:t>
            </a:r>
            <a:r>
              <a:rPr lang="fr-CA" sz="2600" dirty="0"/>
              <a:t>des États d’Amérique latine et des Caraïbes</a:t>
            </a:r>
            <a:endParaRPr lang="fr-CA" sz="2600" dirty="0" smtClean="0"/>
          </a:p>
          <a:p>
            <a:pPr lvl="1" eaLnBrk="1" hangingPunct="1">
              <a:lnSpc>
                <a:spcPct val="90000"/>
              </a:lnSpc>
            </a:pPr>
            <a:r>
              <a:rPr lang="fr-CA" altLang="en-US" sz="2600" dirty="0"/>
              <a:t>2 </a:t>
            </a:r>
            <a:r>
              <a:rPr lang="fr-CA" altLang="en-US" sz="2600" dirty="0" smtClean="0"/>
              <a:t>des </a:t>
            </a:r>
            <a:r>
              <a:rPr lang="fr-CA" altLang="en-US" sz="2600" dirty="0"/>
              <a:t>États d’Europe occidentale et autres États</a:t>
            </a:r>
          </a:p>
        </p:txBody>
      </p:sp>
      <p:sp>
        <p:nvSpPr>
          <p:cNvPr id="2" name="Rectangle 1">
            <a:extLst>
              <a:ext uri="{FF2B5EF4-FFF2-40B4-BE49-F238E27FC236}">
                <a16:creationId xmlns="" xmlns:a16="http://schemas.microsoft.com/office/drawing/2014/main" id="{A10D7A38-1836-40A7-9B31-2836C9371C45}"/>
              </a:ext>
            </a:extLst>
          </p:cNvPr>
          <p:cNvSpPr/>
          <p:nvPr/>
        </p:nvSpPr>
        <p:spPr>
          <a:xfrm>
            <a:off x="5724128" y="6426854"/>
            <a:ext cx="3324500" cy="276999"/>
          </a:xfrm>
          <a:prstGeom prst="rect">
            <a:avLst/>
          </a:prstGeom>
        </p:spPr>
        <p:txBody>
          <a:bodyPr wrap="none">
            <a:spAutoFit/>
          </a:bodyPr>
          <a:lstStyle/>
          <a:p>
            <a:r>
              <a:rPr lang="fr-CA" dirty="0" smtClean="0">
                <a:latin typeface="+mn-lt"/>
              </a:rPr>
              <a:t>http://www.un.org/fr/hq/dgacm/regionalgroups/</a:t>
            </a:r>
            <a:endParaRPr lang="fr-CA" dirty="0">
              <a:latin typeface="+mn-lt"/>
            </a:endParaRPr>
          </a:p>
        </p:txBody>
      </p:sp>
    </p:spTree>
    <p:extLst>
      <p:ext uri="{BB962C8B-B14F-4D97-AF65-F5344CB8AC3E}">
        <p14:creationId xmlns:p14="http://schemas.microsoft.com/office/powerpoint/2010/main" val="2987209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AC78F-FC44-45AC-A558-ECE2502DD83F}"/>
              </a:ext>
            </a:extLst>
          </p:cNvPr>
          <p:cNvSpPr>
            <a:spLocks noGrp="1"/>
          </p:cNvSpPr>
          <p:nvPr>
            <p:ph type="title"/>
          </p:nvPr>
        </p:nvSpPr>
        <p:spPr>
          <a:xfrm>
            <a:off x="20177" y="188640"/>
            <a:ext cx="8229600" cy="1143000"/>
          </a:xfrm>
        </p:spPr>
        <p:txBody>
          <a:bodyPr/>
          <a:lstStyle/>
          <a:p>
            <a:r>
              <a:rPr lang="en-US" altLang="en-US" dirty="0"/>
              <a:t>Groupe des </a:t>
            </a:r>
            <a:r>
              <a:rPr lang="en-US" altLang="en-US" dirty="0" err="1"/>
              <a:t>États</a:t>
            </a:r>
            <a:r>
              <a:rPr lang="en-US" altLang="en-US" dirty="0"/>
              <a:t> </a:t>
            </a:r>
            <a:r>
              <a:rPr lang="en-US" altLang="en-US" dirty="0" err="1"/>
              <a:t>d’Europe</a:t>
            </a:r>
            <a:r>
              <a:rPr lang="en-US" altLang="en-US" dirty="0"/>
              <a:t> </a:t>
            </a:r>
            <a:r>
              <a:rPr lang="en-US" altLang="en-US" dirty="0" err="1"/>
              <a:t>occidentale</a:t>
            </a:r>
            <a:r>
              <a:rPr lang="en-US" altLang="en-US" dirty="0"/>
              <a:t> et </a:t>
            </a:r>
            <a:r>
              <a:rPr lang="en-US" altLang="en-US" dirty="0" err="1"/>
              <a:t>autres</a:t>
            </a:r>
            <a:r>
              <a:rPr lang="en-US" altLang="en-US" dirty="0"/>
              <a:t> </a:t>
            </a:r>
            <a:r>
              <a:rPr lang="en-US" altLang="en-US" dirty="0" err="1"/>
              <a:t>États</a:t>
            </a:r>
            <a:r>
              <a:rPr lang="en-US" altLang="en-US" sz="800" dirty="0">
                <a:solidFill>
                  <a:schemeClr val="tx1"/>
                </a:solidFill>
              </a:rPr>
              <a:t/>
            </a:r>
            <a:br>
              <a:rPr lang="en-US" altLang="en-US" sz="800" dirty="0">
                <a:solidFill>
                  <a:schemeClr val="tx1"/>
                </a:solidFill>
              </a:rPr>
            </a:br>
            <a:endParaRPr lang="en-US" dirty="0"/>
          </a:p>
        </p:txBody>
      </p:sp>
      <p:graphicFrame>
        <p:nvGraphicFramePr>
          <p:cNvPr id="3" name="Table 2">
            <a:extLst>
              <a:ext uri="{FF2B5EF4-FFF2-40B4-BE49-F238E27FC236}">
                <a16:creationId xmlns:a16="http://schemas.microsoft.com/office/drawing/2014/main" xmlns="" id="{AA7889F0-7E48-4C15-AEB7-1133B80D890F}"/>
              </a:ext>
            </a:extLst>
          </p:cNvPr>
          <p:cNvGraphicFramePr>
            <a:graphicFrameLocks noGrp="1"/>
          </p:cNvGraphicFramePr>
          <p:nvPr>
            <p:extLst>
              <p:ext uri="{D42A27DB-BD31-4B8C-83A1-F6EECF244321}">
                <p14:modId xmlns:p14="http://schemas.microsoft.com/office/powerpoint/2010/main" val="2248332452"/>
              </p:ext>
            </p:extLst>
          </p:nvPr>
        </p:nvGraphicFramePr>
        <p:xfrm>
          <a:off x="1259632" y="2355374"/>
          <a:ext cx="6624736" cy="3017520"/>
        </p:xfrm>
        <a:graphic>
          <a:graphicData uri="http://schemas.openxmlformats.org/drawingml/2006/table">
            <a:tbl>
              <a:tblPr/>
              <a:tblGrid>
                <a:gridCol w="1988301">
                  <a:extLst>
                    <a:ext uri="{9D8B030D-6E8A-4147-A177-3AD203B41FA5}">
                      <a16:colId xmlns:a16="http://schemas.microsoft.com/office/drawing/2014/main" xmlns="" val="1511009153"/>
                    </a:ext>
                  </a:extLst>
                </a:gridCol>
                <a:gridCol w="1557209">
                  <a:extLst>
                    <a:ext uri="{9D8B030D-6E8A-4147-A177-3AD203B41FA5}">
                      <a16:colId xmlns:a16="http://schemas.microsoft.com/office/drawing/2014/main" xmlns="" val="2153890995"/>
                    </a:ext>
                  </a:extLst>
                </a:gridCol>
                <a:gridCol w="3079226">
                  <a:extLst>
                    <a:ext uri="{9D8B030D-6E8A-4147-A177-3AD203B41FA5}">
                      <a16:colId xmlns:a16="http://schemas.microsoft.com/office/drawing/2014/main" xmlns="" val="435530558"/>
                    </a:ext>
                  </a:extLst>
                </a:gridCol>
              </a:tblGrid>
              <a:tr h="0">
                <a:tc>
                  <a:txBody>
                    <a:bodyPr/>
                    <a:lstStyle/>
                    <a:p>
                      <a:pPr algn="l">
                        <a:buFont typeface="Arial" panose="020B0604020202020204" pitchFamily="34" charset="0"/>
                        <a:buChar char="•"/>
                      </a:pPr>
                      <a:r>
                        <a:rPr lang="fr-FR">
                          <a:solidFill>
                            <a:srgbClr val="333333"/>
                          </a:solidFill>
                          <a:effectLst/>
                        </a:rPr>
                        <a:t>Allemagne</a:t>
                      </a:r>
                    </a:p>
                    <a:p>
                      <a:pPr algn="l">
                        <a:buFont typeface="Arial" panose="020B0604020202020204" pitchFamily="34" charset="0"/>
                        <a:buChar char="•"/>
                      </a:pPr>
                      <a:r>
                        <a:rPr lang="fr-FR">
                          <a:solidFill>
                            <a:srgbClr val="333333"/>
                          </a:solidFill>
                          <a:effectLst/>
                        </a:rPr>
                        <a:t>Andorre</a:t>
                      </a:r>
                    </a:p>
                    <a:p>
                      <a:pPr algn="l">
                        <a:buFont typeface="Arial" panose="020B0604020202020204" pitchFamily="34" charset="0"/>
                        <a:buChar char="•"/>
                      </a:pPr>
                      <a:r>
                        <a:rPr lang="fr-FR">
                          <a:solidFill>
                            <a:srgbClr val="333333"/>
                          </a:solidFill>
                          <a:effectLst/>
                        </a:rPr>
                        <a:t>Australie</a:t>
                      </a:r>
                    </a:p>
                    <a:p>
                      <a:pPr algn="l">
                        <a:buFont typeface="Arial" panose="020B0604020202020204" pitchFamily="34" charset="0"/>
                        <a:buChar char="•"/>
                      </a:pPr>
                      <a:r>
                        <a:rPr lang="fr-FR">
                          <a:solidFill>
                            <a:srgbClr val="333333"/>
                          </a:solidFill>
                          <a:effectLst/>
                        </a:rPr>
                        <a:t>Autriche</a:t>
                      </a:r>
                    </a:p>
                    <a:p>
                      <a:pPr algn="l">
                        <a:buFont typeface="Arial" panose="020B0604020202020204" pitchFamily="34" charset="0"/>
                        <a:buChar char="•"/>
                      </a:pPr>
                      <a:r>
                        <a:rPr lang="fr-FR">
                          <a:solidFill>
                            <a:srgbClr val="333333"/>
                          </a:solidFill>
                          <a:effectLst/>
                        </a:rPr>
                        <a:t>Belgique</a:t>
                      </a:r>
                    </a:p>
                    <a:p>
                      <a:pPr algn="l">
                        <a:buFont typeface="Arial" panose="020B0604020202020204" pitchFamily="34" charset="0"/>
                        <a:buChar char="•"/>
                      </a:pPr>
                      <a:r>
                        <a:rPr lang="fr-FR">
                          <a:solidFill>
                            <a:srgbClr val="333333"/>
                          </a:solidFill>
                          <a:effectLst/>
                        </a:rPr>
                        <a:t>Canada</a:t>
                      </a:r>
                    </a:p>
                    <a:p>
                      <a:pPr algn="l">
                        <a:buFont typeface="Arial" panose="020B0604020202020204" pitchFamily="34" charset="0"/>
                        <a:buChar char="•"/>
                      </a:pPr>
                      <a:r>
                        <a:rPr lang="fr-FR">
                          <a:solidFill>
                            <a:srgbClr val="333333"/>
                          </a:solidFill>
                          <a:effectLst/>
                        </a:rPr>
                        <a:t>Danemark</a:t>
                      </a:r>
                    </a:p>
                    <a:p>
                      <a:pPr algn="l">
                        <a:buFont typeface="Arial" panose="020B0604020202020204" pitchFamily="34" charset="0"/>
                        <a:buChar char="•"/>
                      </a:pPr>
                      <a:r>
                        <a:rPr lang="fr-FR">
                          <a:solidFill>
                            <a:srgbClr val="333333"/>
                          </a:solidFill>
                          <a:effectLst/>
                        </a:rPr>
                        <a:t>Espagne</a:t>
                      </a:r>
                    </a:p>
                    <a:p>
                      <a:pPr algn="l">
                        <a:buFont typeface="Arial" panose="020B0604020202020204" pitchFamily="34" charset="0"/>
                        <a:buChar char="•"/>
                      </a:pPr>
                      <a:r>
                        <a:rPr lang="fr-FR">
                          <a:solidFill>
                            <a:srgbClr val="333333"/>
                          </a:solidFill>
                          <a:effectLst/>
                        </a:rPr>
                        <a:t>États-Unis d’Amérique*</a:t>
                      </a:r>
                    </a:p>
                    <a:p>
                      <a:pPr algn="l">
                        <a:buFont typeface="Arial" panose="020B0604020202020204" pitchFamily="34" charset="0"/>
                        <a:buChar char="•"/>
                      </a:pPr>
                      <a:r>
                        <a:rPr lang="fr-FR">
                          <a:solidFill>
                            <a:srgbClr val="333333"/>
                          </a:solidFill>
                          <a:effectLst/>
                        </a:rPr>
                        <a:t>Finlande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de-DE" dirty="0">
                          <a:solidFill>
                            <a:srgbClr val="333333"/>
                          </a:solidFill>
                          <a:effectLst/>
                        </a:rPr>
                        <a:t>France</a:t>
                      </a:r>
                    </a:p>
                    <a:p>
                      <a:pPr algn="l">
                        <a:buFont typeface="Arial" panose="020B0604020202020204" pitchFamily="34" charset="0"/>
                        <a:buChar char="•"/>
                      </a:pPr>
                      <a:r>
                        <a:rPr lang="de-DE" dirty="0">
                          <a:solidFill>
                            <a:srgbClr val="333333"/>
                          </a:solidFill>
                          <a:effectLst/>
                        </a:rPr>
                        <a:t>Grèce</a:t>
                      </a:r>
                    </a:p>
                    <a:p>
                      <a:pPr algn="l">
                        <a:buFont typeface="Arial" panose="020B0604020202020204" pitchFamily="34" charset="0"/>
                        <a:buChar char="•"/>
                      </a:pPr>
                      <a:r>
                        <a:rPr lang="de-DE" dirty="0">
                          <a:solidFill>
                            <a:srgbClr val="333333"/>
                          </a:solidFill>
                          <a:effectLst/>
                        </a:rPr>
                        <a:t>Irlande</a:t>
                      </a:r>
                    </a:p>
                    <a:p>
                      <a:pPr algn="l">
                        <a:buFont typeface="Arial" panose="020B0604020202020204" pitchFamily="34" charset="0"/>
                        <a:buChar char="•"/>
                      </a:pPr>
                      <a:r>
                        <a:rPr lang="de-DE" dirty="0">
                          <a:solidFill>
                            <a:srgbClr val="333333"/>
                          </a:solidFill>
                          <a:effectLst/>
                        </a:rPr>
                        <a:t>Islande</a:t>
                      </a:r>
                    </a:p>
                    <a:p>
                      <a:pPr algn="l">
                        <a:buFont typeface="Arial" panose="020B0604020202020204" pitchFamily="34" charset="0"/>
                        <a:buChar char="•"/>
                      </a:pPr>
                      <a:r>
                        <a:rPr lang="de-DE" dirty="0">
                          <a:solidFill>
                            <a:srgbClr val="333333"/>
                          </a:solidFill>
                          <a:effectLst/>
                        </a:rPr>
                        <a:t>Israël*</a:t>
                      </a:r>
                    </a:p>
                    <a:p>
                      <a:pPr algn="l">
                        <a:buFont typeface="Arial" panose="020B0604020202020204" pitchFamily="34" charset="0"/>
                        <a:buChar char="•"/>
                      </a:pPr>
                      <a:r>
                        <a:rPr lang="de-DE" dirty="0">
                          <a:solidFill>
                            <a:srgbClr val="333333"/>
                          </a:solidFill>
                          <a:effectLst/>
                        </a:rPr>
                        <a:t>Italie</a:t>
                      </a:r>
                    </a:p>
                    <a:p>
                      <a:pPr algn="l">
                        <a:buFont typeface="Arial" panose="020B0604020202020204" pitchFamily="34" charset="0"/>
                        <a:buChar char="•"/>
                      </a:pPr>
                      <a:r>
                        <a:rPr lang="de-DE" dirty="0">
                          <a:solidFill>
                            <a:srgbClr val="333333"/>
                          </a:solidFill>
                          <a:effectLst/>
                        </a:rPr>
                        <a:t>Liechtenstein</a:t>
                      </a:r>
                    </a:p>
                    <a:p>
                      <a:pPr algn="l">
                        <a:buFont typeface="Arial" panose="020B0604020202020204" pitchFamily="34" charset="0"/>
                        <a:buChar char="•"/>
                      </a:pPr>
                      <a:r>
                        <a:rPr lang="de-DE" dirty="0">
                          <a:solidFill>
                            <a:srgbClr val="333333"/>
                          </a:solidFill>
                          <a:effectLst/>
                        </a:rPr>
                        <a:t>Luxembourg</a:t>
                      </a:r>
                    </a:p>
                    <a:p>
                      <a:pPr algn="l">
                        <a:buFont typeface="Arial" panose="020B0604020202020204" pitchFamily="34" charset="0"/>
                        <a:buChar char="•"/>
                      </a:pPr>
                      <a:r>
                        <a:rPr lang="de-DE" dirty="0">
                          <a:solidFill>
                            <a:srgbClr val="333333"/>
                          </a:solidFill>
                          <a:effectLst/>
                        </a:rPr>
                        <a:t>Malte</a:t>
                      </a:r>
                    </a:p>
                    <a:p>
                      <a:pPr algn="l">
                        <a:buFont typeface="Arial" panose="020B0604020202020204" pitchFamily="34" charset="0"/>
                        <a:buChar char="•"/>
                      </a:pPr>
                      <a:r>
                        <a:rPr lang="de-DE" dirty="0">
                          <a:solidFill>
                            <a:srgbClr val="333333"/>
                          </a:solidFill>
                          <a:effectLst/>
                        </a:rPr>
                        <a:t>Monaco</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fr-FR" dirty="0">
                          <a:solidFill>
                            <a:srgbClr val="333333"/>
                          </a:solidFill>
                          <a:effectLst/>
                        </a:rPr>
                        <a:t>Norvège</a:t>
                      </a:r>
                    </a:p>
                    <a:p>
                      <a:pPr algn="l">
                        <a:buFont typeface="Arial" panose="020B0604020202020204" pitchFamily="34" charset="0"/>
                        <a:buChar char="•"/>
                      </a:pPr>
                      <a:r>
                        <a:rPr lang="fr-FR" dirty="0">
                          <a:solidFill>
                            <a:srgbClr val="333333"/>
                          </a:solidFill>
                          <a:effectLst/>
                        </a:rPr>
                        <a:t>Nouvelle-Zélande</a:t>
                      </a:r>
                    </a:p>
                    <a:p>
                      <a:pPr algn="l">
                        <a:buFont typeface="Arial" panose="020B0604020202020204" pitchFamily="34" charset="0"/>
                        <a:buChar char="•"/>
                      </a:pPr>
                      <a:r>
                        <a:rPr lang="fr-FR" dirty="0">
                          <a:solidFill>
                            <a:srgbClr val="333333"/>
                          </a:solidFill>
                          <a:effectLst/>
                        </a:rPr>
                        <a:t>Pays-Bas</a:t>
                      </a:r>
                    </a:p>
                    <a:p>
                      <a:pPr algn="l">
                        <a:buFont typeface="Arial" panose="020B0604020202020204" pitchFamily="34" charset="0"/>
                        <a:buChar char="•"/>
                      </a:pPr>
                      <a:r>
                        <a:rPr lang="fr-FR" dirty="0">
                          <a:solidFill>
                            <a:srgbClr val="333333"/>
                          </a:solidFill>
                          <a:effectLst/>
                        </a:rPr>
                        <a:t>Portugal</a:t>
                      </a:r>
                    </a:p>
                    <a:p>
                      <a:pPr algn="l">
                        <a:buFont typeface="Arial" panose="020B0604020202020204" pitchFamily="34" charset="0"/>
                        <a:buChar char="•"/>
                      </a:pPr>
                      <a:r>
                        <a:rPr lang="fr-FR" dirty="0">
                          <a:solidFill>
                            <a:srgbClr val="333333"/>
                          </a:solidFill>
                          <a:effectLst/>
                        </a:rPr>
                        <a:t>Royaume-Uni</a:t>
                      </a:r>
                    </a:p>
                    <a:p>
                      <a:pPr algn="l">
                        <a:buFont typeface="Arial" panose="020B0604020202020204" pitchFamily="34" charset="0"/>
                        <a:buChar char="•"/>
                      </a:pPr>
                      <a:r>
                        <a:rPr lang="fr-FR" dirty="0">
                          <a:solidFill>
                            <a:srgbClr val="333333"/>
                          </a:solidFill>
                          <a:effectLst/>
                        </a:rPr>
                        <a:t>Saint-Marin</a:t>
                      </a:r>
                    </a:p>
                    <a:p>
                      <a:pPr algn="l">
                        <a:buFont typeface="Arial" panose="020B0604020202020204" pitchFamily="34" charset="0"/>
                        <a:buChar char="•"/>
                      </a:pPr>
                      <a:r>
                        <a:rPr lang="fr-FR" dirty="0">
                          <a:solidFill>
                            <a:srgbClr val="333333"/>
                          </a:solidFill>
                          <a:effectLst/>
                        </a:rPr>
                        <a:t>Suède</a:t>
                      </a:r>
                    </a:p>
                    <a:p>
                      <a:pPr algn="l">
                        <a:buFont typeface="Arial" panose="020B0604020202020204" pitchFamily="34" charset="0"/>
                        <a:buChar char="•"/>
                      </a:pPr>
                      <a:r>
                        <a:rPr lang="fr-FR" dirty="0">
                          <a:solidFill>
                            <a:srgbClr val="333333"/>
                          </a:solidFill>
                          <a:effectLst/>
                        </a:rPr>
                        <a:t>Suisse</a:t>
                      </a:r>
                    </a:p>
                    <a:p>
                      <a:pPr algn="l">
                        <a:buFont typeface="Arial" panose="020B0604020202020204" pitchFamily="34" charset="0"/>
                        <a:buChar char="•"/>
                      </a:pPr>
                      <a:r>
                        <a:rPr lang="fr-FR" dirty="0">
                          <a:solidFill>
                            <a:srgbClr val="333333"/>
                          </a:solidFill>
                          <a:effectLst/>
                        </a:rPr>
                        <a:t>Turquie*</a:t>
                      </a:r>
                    </a:p>
                  </a:txBody>
                  <a:tcPr marL="0" marR="0" marT="0" marB="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89162361"/>
                  </a:ext>
                </a:extLst>
              </a:tr>
            </a:tbl>
          </a:graphicData>
        </a:graphic>
      </p:graphicFrame>
      <p:sp>
        <p:nvSpPr>
          <p:cNvPr id="5" name="Rectangle 4">
            <a:extLst>
              <a:ext uri="{FF2B5EF4-FFF2-40B4-BE49-F238E27FC236}">
                <a16:creationId xmlns:a16="http://schemas.microsoft.com/office/drawing/2014/main" xmlns="" id="{493818EB-D792-420F-9BE0-704CE31C02BB}"/>
              </a:ext>
            </a:extLst>
          </p:cNvPr>
          <p:cNvSpPr/>
          <p:nvPr/>
        </p:nvSpPr>
        <p:spPr>
          <a:xfrm>
            <a:off x="2195984" y="6058074"/>
            <a:ext cx="3877985" cy="338554"/>
          </a:xfrm>
          <a:prstGeom prst="rect">
            <a:avLst/>
          </a:prstGeom>
        </p:spPr>
        <p:txBody>
          <a:bodyPr wrap="none">
            <a:spAutoFit/>
          </a:bodyPr>
          <a:lstStyle/>
          <a:p>
            <a:r>
              <a:rPr lang="en-US" sz="1600" dirty="0" err="1"/>
              <a:t>Élection</a:t>
            </a:r>
            <a:r>
              <a:rPr lang="en-US" sz="1600" dirty="0"/>
              <a:t> 2021-22 : Canada, </a:t>
            </a:r>
            <a:r>
              <a:rPr lang="en-US" sz="1600" dirty="0" err="1"/>
              <a:t>Irlande</a:t>
            </a:r>
            <a:r>
              <a:rPr lang="en-US" sz="1600" dirty="0"/>
              <a:t>, </a:t>
            </a:r>
            <a:r>
              <a:rPr lang="en-US" sz="1600" dirty="0" err="1"/>
              <a:t>Norvège</a:t>
            </a:r>
            <a:endParaRPr lang="en-US" sz="1600" dirty="0"/>
          </a:p>
        </p:txBody>
      </p:sp>
    </p:spTree>
    <p:extLst>
      <p:ext uri="{BB962C8B-B14F-4D97-AF65-F5344CB8AC3E}">
        <p14:creationId xmlns:p14="http://schemas.microsoft.com/office/powerpoint/2010/main" val="401649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3FD43-0BDE-4671-B0BC-0EBB3A1598A9}"/>
              </a:ext>
            </a:extLst>
          </p:cNvPr>
          <p:cNvSpPr>
            <a:spLocks noGrp="1"/>
          </p:cNvSpPr>
          <p:nvPr>
            <p:ph type="title"/>
          </p:nvPr>
        </p:nvSpPr>
        <p:spPr/>
        <p:txBody>
          <a:bodyPr/>
          <a:lstStyle/>
          <a:p>
            <a:endParaRPr lang="en-US"/>
          </a:p>
        </p:txBody>
      </p:sp>
      <p:pic>
        <p:nvPicPr>
          <p:cNvPr id="3074" name="Picture 2" descr="Image result for united nations security council">
            <a:extLst>
              <a:ext uri="{FF2B5EF4-FFF2-40B4-BE49-F238E27FC236}">
                <a16:creationId xmlns:a16="http://schemas.microsoft.com/office/drawing/2014/main" xmlns="" id="{889E8012-99C7-48E9-9CDE-FBFF4ED413C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2569" y="548679"/>
            <a:ext cx="8224231" cy="585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5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5C995-661C-4C52-8CE9-B3BB5711294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EE8FEC8F-CA8F-46E4-9DF8-1919D35E1FEA}"/>
              </a:ext>
            </a:extLst>
          </p:cNvPr>
          <p:cNvPicPr>
            <a:picLocks noChangeAspect="1"/>
          </p:cNvPicPr>
          <p:nvPr/>
        </p:nvPicPr>
        <p:blipFill>
          <a:blip r:embed="rId2"/>
          <a:stretch>
            <a:fillRect/>
          </a:stretch>
        </p:blipFill>
        <p:spPr>
          <a:xfrm>
            <a:off x="3707904" y="274638"/>
            <a:ext cx="1440160" cy="6243768"/>
          </a:xfrm>
          <a:prstGeom prst="rect">
            <a:avLst/>
          </a:prstGeom>
        </p:spPr>
      </p:pic>
    </p:spTree>
    <p:extLst>
      <p:ext uri="{BB962C8B-B14F-4D97-AF65-F5344CB8AC3E}">
        <p14:creationId xmlns:p14="http://schemas.microsoft.com/office/powerpoint/2010/main" val="75682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99C9F-E07A-43F9-86A4-B0CA36915C29}"/>
              </a:ext>
            </a:extLst>
          </p:cNvPr>
          <p:cNvSpPr>
            <a:spLocks noGrp="1"/>
          </p:cNvSpPr>
          <p:nvPr>
            <p:ph type="title"/>
          </p:nvPr>
        </p:nvSpPr>
        <p:spPr/>
        <p:txBody>
          <a:bodyPr/>
          <a:lstStyle/>
          <a:p>
            <a:r>
              <a:rPr lang="en-US" b="1" dirty="0" err="1"/>
              <a:t>Aperçu</a:t>
            </a:r>
            <a:endParaRPr lang="en-US" b="1" dirty="0"/>
          </a:p>
        </p:txBody>
      </p:sp>
      <p:sp>
        <p:nvSpPr>
          <p:cNvPr id="3" name="Content Placeholder 2">
            <a:extLst>
              <a:ext uri="{FF2B5EF4-FFF2-40B4-BE49-F238E27FC236}">
                <a16:creationId xmlns:a16="http://schemas.microsoft.com/office/drawing/2014/main" xmlns="" id="{8834D800-6AD5-4BC3-B2B7-8B8DA35F7FD4}"/>
              </a:ext>
            </a:extLst>
          </p:cNvPr>
          <p:cNvSpPr>
            <a:spLocks noGrp="1"/>
          </p:cNvSpPr>
          <p:nvPr>
            <p:ph idx="1"/>
          </p:nvPr>
        </p:nvSpPr>
        <p:spPr>
          <a:xfrm>
            <a:off x="1619672" y="1600200"/>
            <a:ext cx="7067128" cy="4525963"/>
          </a:xfrm>
        </p:spPr>
        <p:txBody>
          <a:bodyPr/>
          <a:lstStyle/>
          <a:p>
            <a:r>
              <a:rPr lang="fr-FR" dirty="0"/>
              <a:t>Origines</a:t>
            </a:r>
          </a:p>
          <a:p>
            <a:r>
              <a:rPr lang="fr-FR" dirty="0"/>
              <a:t>Charte de l’ONU</a:t>
            </a:r>
          </a:p>
          <a:p>
            <a:r>
              <a:rPr lang="fr-FR" dirty="0"/>
              <a:t>Structure et composition</a:t>
            </a:r>
          </a:p>
          <a:p>
            <a:r>
              <a:rPr lang="fr-FR" dirty="0"/>
              <a:t>Événements sélectionnés</a:t>
            </a:r>
          </a:p>
          <a:p>
            <a:r>
              <a:rPr lang="fr-CA" dirty="0"/>
              <a:t>Canada et Conseil de sécurité (CS)</a:t>
            </a:r>
          </a:p>
          <a:p>
            <a:r>
              <a:rPr lang="fr-FR" dirty="0" smtClean="0"/>
              <a:t>Dernières </a:t>
            </a:r>
            <a:r>
              <a:rPr lang="fr-FR" dirty="0"/>
              <a:t>réflexions</a:t>
            </a:r>
            <a:endParaRPr lang="en-US" dirty="0"/>
          </a:p>
        </p:txBody>
      </p:sp>
    </p:spTree>
    <p:extLst>
      <p:ext uri="{BB962C8B-B14F-4D97-AF65-F5344CB8AC3E}">
        <p14:creationId xmlns:p14="http://schemas.microsoft.com/office/powerpoint/2010/main" val="89693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C3848-03B2-4DAD-AB68-9228510C1D97}"/>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83931AF6-9B3A-49AB-9C0B-CEBA647069F4}"/>
              </a:ext>
            </a:extLst>
          </p:cNvPr>
          <p:cNvPicPr>
            <a:picLocks noChangeAspect="1"/>
          </p:cNvPicPr>
          <p:nvPr/>
        </p:nvPicPr>
        <p:blipFill>
          <a:blip r:embed="rId2"/>
          <a:stretch>
            <a:fillRect/>
          </a:stretch>
        </p:blipFill>
        <p:spPr>
          <a:xfrm>
            <a:off x="0" y="549672"/>
            <a:ext cx="9144000" cy="5758655"/>
          </a:xfrm>
          <a:prstGeom prst="rect">
            <a:avLst/>
          </a:prstGeom>
        </p:spPr>
      </p:pic>
    </p:spTree>
    <p:extLst>
      <p:ext uri="{BB962C8B-B14F-4D97-AF65-F5344CB8AC3E}">
        <p14:creationId xmlns:p14="http://schemas.microsoft.com/office/powerpoint/2010/main" val="960252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D54A15-E1A3-4549-AA18-F546E5231344}"/>
              </a:ext>
            </a:extLst>
          </p:cNvPr>
          <p:cNvPicPr>
            <a:picLocks noChangeAspect="1"/>
          </p:cNvPicPr>
          <p:nvPr/>
        </p:nvPicPr>
        <p:blipFill>
          <a:blip r:embed="rId2"/>
          <a:stretch>
            <a:fillRect/>
          </a:stretch>
        </p:blipFill>
        <p:spPr>
          <a:xfrm>
            <a:off x="0" y="549672"/>
            <a:ext cx="9144000" cy="5758655"/>
          </a:xfrm>
          <a:prstGeom prst="rect">
            <a:avLst/>
          </a:prstGeom>
        </p:spPr>
      </p:pic>
      <p:sp>
        <p:nvSpPr>
          <p:cNvPr id="5" name="TextBox 4">
            <a:extLst>
              <a:ext uri="{FF2B5EF4-FFF2-40B4-BE49-F238E27FC236}">
                <a16:creationId xmlns:a16="http://schemas.microsoft.com/office/drawing/2014/main" xmlns="" id="{A0157979-05FE-42AF-8F02-F548AAE7BBDB}"/>
              </a:ext>
            </a:extLst>
          </p:cNvPr>
          <p:cNvSpPr txBox="1"/>
          <p:nvPr/>
        </p:nvSpPr>
        <p:spPr>
          <a:xfrm>
            <a:off x="1475656" y="549672"/>
            <a:ext cx="5832648" cy="2015232"/>
          </a:xfrm>
          <a:prstGeom prst="rect">
            <a:avLst/>
          </a:prstGeom>
          <a:solidFill>
            <a:srgbClr val="FFFFFF"/>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F550BA2D-37EE-4087-B4BD-F17C42659185}"/>
              </a:ext>
            </a:extLst>
          </p:cNvPr>
          <p:cNvSpPr txBox="1"/>
          <p:nvPr/>
        </p:nvSpPr>
        <p:spPr>
          <a:xfrm>
            <a:off x="21982" y="3284983"/>
            <a:ext cx="9014513" cy="3023343"/>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386317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D5C58FF3-90C7-4BD9-974F-A926AED2C25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20483" name="Picture 2" descr="https://upload.wikimedia.org/wikipedia/commons/thumb/0/0b/Institutions_de_l%27ONU.svg/1132px-Institutions_de_l%27ONU.svg.png">
            <a:extLst>
              <a:ext uri="{FF2B5EF4-FFF2-40B4-BE49-F238E27FC236}">
                <a16:creationId xmlns:a16="http://schemas.microsoft.com/office/drawing/2014/main" xmlns="" id="{91333641-4EBB-40DA-B807-19E8B1C2FB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333375"/>
            <a:ext cx="831532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5E34C46-5011-4D90-A582-43F03685F2BB}"/>
              </a:ext>
            </a:extLst>
          </p:cNvPr>
          <p:cNvSpPr>
            <a:spLocks noGrp="1"/>
          </p:cNvSpPr>
          <p:nvPr>
            <p:ph type="ctrTitle"/>
          </p:nvPr>
        </p:nvSpPr>
        <p:spPr>
          <a:xfrm>
            <a:off x="685800" y="2564904"/>
            <a:ext cx="7772400" cy="1035546"/>
          </a:xfrm>
        </p:spPr>
        <p:txBody>
          <a:bodyPr/>
          <a:lstStyle/>
          <a:p>
            <a:r>
              <a:rPr lang="en-US" b="1" dirty="0"/>
              <a:t>ÉVÉNEMENTS SÉLECTIONNÉS</a:t>
            </a:r>
          </a:p>
        </p:txBody>
      </p:sp>
      <p:sp>
        <p:nvSpPr>
          <p:cNvPr id="5" name="Subtitle 4">
            <a:extLst>
              <a:ext uri="{FF2B5EF4-FFF2-40B4-BE49-F238E27FC236}">
                <a16:creationId xmlns:a16="http://schemas.microsoft.com/office/drawing/2014/main" xmlns="" id="{F8CE13A7-0DC7-4B11-B661-F9658AB210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413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a:xfrm>
            <a:off x="609600" y="228600"/>
            <a:ext cx="8534400" cy="1066800"/>
          </a:xfrm>
        </p:spPr>
        <p:txBody>
          <a:bodyPr/>
          <a:lstStyle/>
          <a:p>
            <a:pPr eaLnBrk="1" hangingPunct="1">
              <a:defRPr/>
            </a:pPr>
            <a:r>
              <a:rPr lang="fr-CA" sz="3200" dirty="0">
                <a:effectLst>
                  <a:outerShdw blurRad="38100" dist="38100" dir="2700000" algn="tl">
                    <a:srgbClr val="FFFFFF"/>
                  </a:outerShdw>
                </a:effectLst>
                <a:cs typeface="Times New Roman" pitchFamily="18" charset="0"/>
              </a:rPr>
              <a:t>« Intervention militaire »</a:t>
            </a:r>
            <a:r>
              <a:rPr lang="fr-CA" sz="3200" dirty="0">
                <a:effectLst>
                  <a:outerShdw blurRad="38100" dist="38100" dir="2700000" algn="tl">
                    <a:srgbClr val="FFFFFF"/>
                  </a:outerShdw>
                </a:effectLst>
              </a:rPr>
              <a:t> de 1950 en Corée : justification de la sécurité collective</a:t>
            </a:r>
          </a:p>
        </p:txBody>
      </p:sp>
      <p:pic>
        <p:nvPicPr>
          <p:cNvPr id="38915" name="Picture 4" descr="KoreanWar_Res_Jeep&amp;Artillery_UNPhoto3208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539875"/>
            <a:ext cx="6248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2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2170113" y="228600"/>
            <a:ext cx="6211887" cy="990600"/>
          </a:xfrm>
        </p:spPr>
        <p:txBody>
          <a:bodyPr/>
          <a:lstStyle/>
          <a:p>
            <a:pPr eaLnBrk="1" hangingPunct="1"/>
            <a:r>
              <a:rPr lang="fr-CA"/>
              <a:t>Leadership des É.-U.</a:t>
            </a:r>
          </a:p>
        </p:txBody>
      </p:sp>
      <p:sp>
        <p:nvSpPr>
          <p:cNvPr id="39939" name="Text Box 7"/>
          <p:cNvSpPr txBox="1">
            <a:spLocks noChangeArrowheads="1"/>
          </p:cNvSpPr>
          <p:nvPr/>
        </p:nvSpPr>
        <p:spPr bwMode="auto">
          <a:xfrm rot="5400000">
            <a:off x="7346155" y="5128518"/>
            <a:ext cx="31511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t>ONU</a:t>
            </a:r>
          </a:p>
        </p:txBody>
      </p:sp>
      <p:pic>
        <p:nvPicPr>
          <p:cNvPr id="39940" name="Picture 8" descr="KoreanWar_RussianTruckonRails_Supplies_USArmy_Dec50_UNPhoto327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1" descr="Truman">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04800"/>
            <a:ext cx="1571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14"/>
          <p:cNvSpPr txBox="1">
            <a:spLocks noChangeArrowheads="1"/>
          </p:cNvSpPr>
          <p:nvPr/>
        </p:nvSpPr>
        <p:spPr bwMode="auto">
          <a:xfrm>
            <a:off x="2202120" y="252690"/>
            <a:ext cx="6207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CA" sz="4000" dirty="0">
                <a:solidFill>
                  <a:srgbClr val="000000"/>
                </a:solidFill>
                <a:latin typeface="+mj-lt"/>
                <a:ea typeface="+mj-ea"/>
                <a:cs typeface="+mj-cs"/>
              </a:rPr>
              <a:t>Leadership des États-Unis</a:t>
            </a:r>
          </a:p>
        </p:txBody>
      </p:sp>
      <p:pic>
        <p:nvPicPr>
          <p:cNvPr id="80900" name="Picture 4" descr="https://upload.wikimedia.org/wikipedia/commons/4/4d/Woodrow_Wilson-H%26E.jpg">
            <a:extLst>
              <a:ext uri="{FF2B5EF4-FFF2-40B4-BE49-F238E27FC236}">
                <a16:creationId xmlns:a16="http://schemas.microsoft.com/office/drawing/2014/main" xmlns="" id="{166651A9-44EA-488C-8D0E-089438383A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8705" y="4869160"/>
            <a:ext cx="1353802"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75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514350" y="5202238"/>
            <a:ext cx="504507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Stephenson-Zorin, </a:t>
            </a:r>
            <a:br>
              <a:rPr lang="en-US"/>
            </a:br>
            <a:r>
              <a:rPr lang="en-US"/>
              <a:t>debat au Conseil de sécurité </a:t>
            </a:r>
          </a:p>
          <a:p>
            <a:pPr eaLnBrk="1" hangingPunct="1"/>
            <a:r>
              <a:rPr lang="en-US"/>
              <a:t>          – 25 Octobre</a:t>
            </a:r>
          </a:p>
          <a:p>
            <a:pPr eaLnBrk="1" hangingPunct="1"/>
            <a:endParaRPr lang="en-US"/>
          </a:p>
        </p:txBody>
      </p:sp>
      <p:pic>
        <p:nvPicPr>
          <p:cNvPr id="4096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3" y="225425"/>
            <a:ext cx="34988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5138" y="2060575"/>
            <a:ext cx="34988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9875" y="4006850"/>
            <a:ext cx="3505200"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p:cNvSpPr>
            <a:spLocks noChangeArrowheads="1"/>
          </p:cNvSpPr>
          <p:nvPr/>
        </p:nvSpPr>
        <p:spPr bwMode="auto">
          <a:xfrm>
            <a:off x="4265613" y="11588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3200"/>
              <a:t>La crise des missiles de Cuba, </a:t>
            </a:r>
            <a:r>
              <a:rPr lang="en-US" sz="3200"/>
              <a:t>Octobre 1962</a:t>
            </a:r>
          </a:p>
        </p:txBody>
      </p:sp>
    </p:spTree>
    <p:extLst>
      <p:ext uri="{BB962C8B-B14F-4D97-AF65-F5344CB8AC3E}">
        <p14:creationId xmlns:p14="http://schemas.microsoft.com/office/powerpoint/2010/main" val="297621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23363" cy="701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162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10016-0B56-429F-89F4-46B78079F69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xmlns="" id="{5EE539D9-51D8-429F-9D44-BDA1D046D31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9395"/>
            <a:ext cx="9248175" cy="6174699"/>
          </a:xfrm>
        </p:spPr>
      </p:pic>
      <p:sp>
        <p:nvSpPr>
          <p:cNvPr id="10" name="Rectangle 9">
            <a:extLst>
              <a:ext uri="{FF2B5EF4-FFF2-40B4-BE49-F238E27FC236}">
                <a16:creationId xmlns:a16="http://schemas.microsoft.com/office/drawing/2014/main" xmlns="" id="{5E8809BC-DB64-4F7F-9549-288DBB14E52E}"/>
              </a:ext>
            </a:extLst>
          </p:cNvPr>
          <p:cNvSpPr/>
          <p:nvPr/>
        </p:nvSpPr>
        <p:spPr>
          <a:xfrm>
            <a:off x="107504" y="6237312"/>
            <a:ext cx="8928992" cy="461665"/>
          </a:xfrm>
          <a:prstGeom prst="rect">
            <a:avLst/>
          </a:prstGeom>
        </p:spPr>
        <p:txBody>
          <a:bodyPr wrap="square">
            <a:spAutoFit/>
          </a:bodyPr>
          <a:lstStyle/>
          <a:p>
            <a:r>
              <a:rPr lang="fr-CA" dirty="0"/>
              <a:t>Le Conseil de sécurité vote sur la résolution 678 qui vise à utiliser « tous les moyens nécessaires » pour maintenir ses résolutions si l'Iraq ne se retire pas du Koweït avant le 15 janvier 1991, 29 novembre 1990, photo de l'ONU n</a:t>
            </a:r>
            <a:r>
              <a:rPr lang="fr-CA" baseline="30000" dirty="0"/>
              <a:t>o</a:t>
            </a:r>
            <a:r>
              <a:rPr lang="fr-CA" dirty="0"/>
              <a:t> 31700)</a:t>
            </a:r>
            <a:endParaRPr lang="fr-CA" dirty="0"/>
          </a:p>
        </p:txBody>
      </p:sp>
    </p:spTree>
    <p:extLst>
      <p:ext uri="{BB962C8B-B14F-4D97-AF65-F5344CB8AC3E}">
        <p14:creationId xmlns:p14="http://schemas.microsoft.com/office/powerpoint/2010/main" val="1007456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E4EAC-64E0-4EC1-9C8B-676858291F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C7067F2-11E1-4C0D-86AD-0B5FD8131E93}"/>
              </a:ext>
            </a:extLst>
          </p:cNvPr>
          <p:cNvSpPr>
            <a:spLocks noGrp="1"/>
          </p:cNvSpPr>
          <p:nvPr>
            <p:ph idx="1"/>
          </p:nvPr>
        </p:nvSpPr>
        <p:spPr/>
        <p:txBody>
          <a:bodyPr/>
          <a:lstStyle/>
          <a:p>
            <a:endParaRPr lang="en-US"/>
          </a:p>
        </p:txBody>
      </p:sp>
      <p:pic>
        <p:nvPicPr>
          <p:cNvPr id="84994" name="Picture 2" descr="https://images.theconversation.com/files/55417/original/wh86whct-1406802700.png?ixlib=rb-1.1.0&amp;q=45&amp;auto=format&amp;w=754&amp;fit=clip">
            <a:extLst>
              <a:ext uri="{FF2B5EF4-FFF2-40B4-BE49-F238E27FC236}">
                <a16:creationId xmlns:a16="http://schemas.microsoft.com/office/drawing/2014/main" xmlns="" id="{B2577CFE-8106-4A7E-BFEC-9B5E9313867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1075" y="1281113"/>
            <a:ext cx="7181850" cy="4295775"/>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https://images.theconversation.com/files/55417/original/wh86whct-1406802700.png?ixlib=rb-1.1.0&amp;q=45&amp;auto=format&amp;w=1000&amp;fit=clip">
            <a:extLst>
              <a:ext uri="{FF2B5EF4-FFF2-40B4-BE49-F238E27FC236}">
                <a16:creationId xmlns:a16="http://schemas.microsoft.com/office/drawing/2014/main" xmlns="" id="{02DCA0BF-1AA6-493F-BF52-BD364B4A9A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1" y="0"/>
            <a:ext cx="9144000" cy="545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9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586E10-0EEA-45B7-A14E-6C67849862C3}"/>
              </a:ext>
            </a:extLst>
          </p:cNvPr>
          <p:cNvSpPr>
            <a:spLocks noGrp="1"/>
          </p:cNvSpPr>
          <p:nvPr>
            <p:ph type="ctrTitle"/>
          </p:nvPr>
        </p:nvSpPr>
        <p:spPr>
          <a:xfrm>
            <a:off x="685800" y="2938034"/>
            <a:ext cx="7772400" cy="1470025"/>
          </a:xfrm>
        </p:spPr>
        <p:txBody>
          <a:bodyPr/>
          <a:lstStyle/>
          <a:p>
            <a:r>
              <a:rPr lang="en-US" b="1" dirty="0" err="1"/>
              <a:t>Origines</a:t>
            </a:r>
            <a:endParaRPr lang="en-US" b="1" dirty="0"/>
          </a:p>
        </p:txBody>
      </p:sp>
      <p:sp>
        <p:nvSpPr>
          <p:cNvPr id="5" name="Subtitle 4">
            <a:extLst>
              <a:ext uri="{FF2B5EF4-FFF2-40B4-BE49-F238E27FC236}">
                <a16:creationId xmlns:a16="http://schemas.microsoft.com/office/drawing/2014/main" xmlns="" id="{88DC1D9E-CC4F-4FD5-933D-51FFEEAD2F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3891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fr-CA"/>
              <a:t>Imposition de la paix : types</a:t>
            </a:r>
          </a:p>
        </p:txBody>
      </p:sp>
      <p:sp>
        <p:nvSpPr>
          <p:cNvPr id="56323" name="Rectangle 3"/>
          <p:cNvSpPr>
            <a:spLocks noGrp="1" noChangeArrowheads="1"/>
          </p:cNvSpPr>
          <p:nvPr>
            <p:ph type="body" idx="1"/>
          </p:nvPr>
        </p:nvSpPr>
        <p:spPr>
          <a:xfrm>
            <a:off x="685800" y="1556792"/>
            <a:ext cx="7772400" cy="4538662"/>
          </a:xfrm>
        </p:spPr>
        <p:txBody>
          <a:bodyPr/>
          <a:lstStyle/>
          <a:p>
            <a:pPr eaLnBrk="1" hangingPunct="1"/>
            <a:r>
              <a:rPr lang="fr-CA" sz="2400" dirty="0"/>
              <a:t>Sanctions</a:t>
            </a:r>
            <a:endParaRPr lang="fr-CA" sz="2400" b="1" dirty="0"/>
          </a:p>
          <a:p>
            <a:pPr lvl="1" eaLnBrk="1" hangingPunct="1"/>
            <a:r>
              <a:rPr lang="fr-CA" sz="2000" dirty="0"/>
              <a:t>Respect de la supervision; évaluation de l’incidence</a:t>
            </a:r>
          </a:p>
          <a:p>
            <a:pPr lvl="1" eaLnBrk="1" hangingPunct="1"/>
            <a:r>
              <a:rPr lang="fr-CA" sz="2000" dirty="0"/>
              <a:t>Rôle militaire</a:t>
            </a:r>
          </a:p>
          <a:p>
            <a:pPr lvl="1" eaLnBrk="1" hangingPunct="1"/>
            <a:endParaRPr lang="fr-CA" sz="2400" dirty="0"/>
          </a:p>
          <a:p>
            <a:pPr eaLnBrk="1" hangingPunct="1"/>
            <a:r>
              <a:rPr lang="fr-CA" sz="2400" dirty="0"/>
              <a:t>Imposition (action militaire)</a:t>
            </a:r>
          </a:p>
          <a:p>
            <a:pPr lvl="1" eaLnBrk="1" hangingPunct="1"/>
            <a:r>
              <a:rPr lang="fr-CA" sz="2000" dirty="0"/>
              <a:t>Guerre du Golfe (1991), bombardement du Kosovo (1999, sans résolution du CS), </a:t>
            </a:r>
            <a:r>
              <a:rPr lang="fr-CA" sz="2000" b="1" dirty="0"/>
              <a:t>Libye (2011)</a:t>
            </a:r>
          </a:p>
          <a:p>
            <a:pPr lvl="1" eaLnBrk="1" hangingPunct="1"/>
            <a:endParaRPr lang="fr-CA" sz="2000" dirty="0"/>
          </a:p>
          <a:p>
            <a:pPr eaLnBrk="1" hangingPunct="1"/>
            <a:r>
              <a:rPr lang="fr-CA" sz="2400" dirty="0"/>
              <a:t>Désarmement coercitif</a:t>
            </a:r>
          </a:p>
          <a:p>
            <a:pPr lvl="1" eaLnBrk="1" hangingPunct="1"/>
            <a:r>
              <a:rPr lang="fr-CA" sz="2000" dirty="0"/>
              <a:t>CSNU/COCOVINU : questions relatives au partage du renseignement</a:t>
            </a:r>
          </a:p>
        </p:txBody>
      </p:sp>
    </p:spTree>
    <p:extLst>
      <p:ext uri="{BB962C8B-B14F-4D97-AF65-F5344CB8AC3E}">
        <p14:creationId xmlns:p14="http://schemas.microsoft.com/office/powerpoint/2010/main" val="1430751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CA"/>
              <a:t>Sanctions</a:t>
            </a:r>
          </a:p>
        </p:txBody>
      </p:sp>
      <p:sp>
        <p:nvSpPr>
          <p:cNvPr id="57347" name="Rectangle 3"/>
          <p:cNvSpPr>
            <a:spLocks noGrp="1" noChangeArrowheads="1"/>
          </p:cNvSpPr>
          <p:nvPr>
            <p:ph type="body" idx="1"/>
          </p:nvPr>
        </p:nvSpPr>
        <p:spPr>
          <a:xfrm>
            <a:off x="685800" y="1600200"/>
            <a:ext cx="7772400" cy="4876800"/>
          </a:xfrm>
        </p:spPr>
        <p:txBody>
          <a:bodyPr/>
          <a:lstStyle/>
          <a:p>
            <a:pPr eaLnBrk="1" hangingPunct="1">
              <a:lnSpc>
                <a:spcPct val="80000"/>
              </a:lnSpc>
            </a:pPr>
            <a:r>
              <a:rPr lang="fr-CA" sz="2400" dirty="0"/>
              <a:t>Comités des sanctions</a:t>
            </a:r>
          </a:p>
          <a:p>
            <a:pPr lvl="1" eaLnBrk="1" hangingPunct="1">
              <a:lnSpc>
                <a:spcPct val="80000"/>
              </a:lnSpc>
            </a:pPr>
            <a:r>
              <a:rPr lang="fr-CA" sz="1800" dirty="0"/>
              <a:t>Seulement deux comités avant 1990 : Afrique du Sud (1963-1994), Rhodésie du Sud (1965-1979)</a:t>
            </a:r>
          </a:p>
          <a:p>
            <a:pPr lvl="1" eaLnBrk="1" hangingPunct="1">
              <a:lnSpc>
                <a:spcPct val="80000"/>
              </a:lnSpc>
            </a:pPr>
            <a:r>
              <a:rPr lang="fr-CA" sz="1800" dirty="0"/>
              <a:t>Dix dans les années 1990 : Iraq (de 1990 à aujourd’hui), ex-Yougoslavie (1992-1998), Somalie (1992-1994), Libye (1992-1994), Libéria (1992-1997), Haïti (1993-1994), Angola et UNITA (de 1993 à aujourd’hui), Rwanda (1994-1998), Sierra Leone (de 1997 à aujourd’hui), Afghanistan (de 1999 à aujourd’hui)</a:t>
            </a:r>
          </a:p>
          <a:p>
            <a:pPr lvl="1" eaLnBrk="1" hangingPunct="1">
              <a:lnSpc>
                <a:spcPct val="80000"/>
              </a:lnSpc>
            </a:pPr>
            <a:r>
              <a:rPr lang="fr-CA" sz="1800" dirty="0"/>
              <a:t>Beaucoup en 2000-2011 : Érythrée et Éthiopie (2000-2001), Libéria (2001),  Iran (de 2006 à aujourd’hui), Libye (2011), …</a:t>
            </a:r>
          </a:p>
          <a:p>
            <a:pPr lvl="1" eaLnBrk="1" hangingPunct="1">
              <a:lnSpc>
                <a:spcPct val="80000"/>
              </a:lnSpc>
            </a:pPr>
            <a:endParaRPr lang="fr-CA" sz="1800" dirty="0"/>
          </a:p>
          <a:p>
            <a:pPr eaLnBrk="1" hangingPunct="1">
              <a:lnSpc>
                <a:spcPct val="80000"/>
              </a:lnSpc>
            </a:pPr>
            <a:r>
              <a:rPr lang="fr-CA" sz="2400" dirty="0"/>
              <a:t>Soumissions nationales</a:t>
            </a:r>
          </a:p>
          <a:p>
            <a:pPr lvl="1" eaLnBrk="1" hangingPunct="1">
              <a:lnSpc>
                <a:spcPct val="80000"/>
              </a:lnSpc>
            </a:pPr>
            <a:r>
              <a:rPr lang="fr-CA" sz="1800" dirty="0"/>
              <a:t>Plus de 40 000 communications en un an</a:t>
            </a:r>
          </a:p>
          <a:p>
            <a:pPr eaLnBrk="1" hangingPunct="1">
              <a:lnSpc>
                <a:spcPct val="80000"/>
              </a:lnSpc>
            </a:pPr>
            <a:endParaRPr lang="fr-CA" sz="2400" dirty="0"/>
          </a:p>
          <a:p>
            <a:pPr eaLnBrk="1" hangingPunct="1">
              <a:lnSpc>
                <a:spcPct val="80000"/>
              </a:lnSpc>
            </a:pPr>
            <a:r>
              <a:rPr lang="fr-CA" sz="2400" dirty="0"/>
              <a:t>Équipes de soutien pour l’application des sanctions</a:t>
            </a:r>
          </a:p>
          <a:p>
            <a:pPr lvl="1" eaLnBrk="1" hangingPunct="1">
              <a:lnSpc>
                <a:spcPct val="80000"/>
              </a:lnSpc>
            </a:pPr>
            <a:r>
              <a:rPr lang="fr-CA" sz="2000" dirty="0"/>
              <a:t>Pays voisins</a:t>
            </a:r>
            <a:endParaRPr lang="fr-CA" sz="2400" dirty="0"/>
          </a:p>
        </p:txBody>
      </p:sp>
    </p:spTree>
    <p:extLst>
      <p:ext uri="{BB962C8B-B14F-4D97-AF65-F5344CB8AC3E}">
        <p14:creationId xmlns:p14="http://schemas.microsoft.com/office/powerpoint/2010/main" val="728810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r-CA" sz="3600"/>
              <a:t>Cour et tribunaux pénaux internationaux</a:t>
            </a:r>
          </a:p>
        </p:txBody>
      </p:sp>
      <p:sp>
        <p:nvSpPr>
          <p:cNvPr id="54275" name="Rectangle 3"/>
          <p:cNvSpPr>
            <a:spLocks noChangeArrowheads="1"/>
          </p:cNvSpPr>
          <p:nvPr/>
        </p:nvSpPr>
        <p:spPr bwMode="auto">
          <a:xfrm>
            <a:off x="228600" y="15240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fr-CA" sz="1800" b="1" dirty="0"/>
              <a:t>                TPIY (de 1993 à 2017)</a:t>
            </a:r>
            <a:r>
              <a:rPr lang="fr-CA" sz="1800" b="1" dirty="0">
                <a:solidFill>
                  <a:schemeClr val="tx2"/>
                </a:solidFill>
              </a:rPr>
              <a:t/>
            </a:r>
            <a:br>
              <a:rPr lang="fr-CA" sz="1800" b="1" dirty="0">
                <a:solidFill>
                  <a:schemeClr val="tx2"/>
                </a:solidFill>
              </a:rPr>
            </a:br>
            <a:r>
              <a:rPr lang="fr-CA" sz="1800" b="1" dirty="0">
                <a:solidFill>
                  <a:schemeClr val="tx2"/>
                </a:solidFill>
              </a:rPr>
              <a:t>       	</a:t>
            </a:r>
            <a:r>
              <a:rPr lang="fr-CA" sz="4000" b="1" dirty="0">
                <a:solidFill>
                  <a:schemeClr val="tx2"/>
                </a:solidFill>
              </a:rPr>
              <a:t>	               	      </a:t>
            </a:r>
            <a:r>
              <a:rPr lang="fr-CA" sz="1800" b="1" dirty="0"/>
              <a:t>TPIR (de 1994 à 2015)</a:t>
            </a:r>
          </a:p>
        </p:txBody>
      </p:sp>
      <p:sp>
        <p:nvSpPr>
          <p:cNvPr id="54276" name="Text Box 7"/>
          <p:cNvSpPr txBox="1">
            <a:spLocks noChangeArrowheads="1"/>
          </p:cNvSpPr>
          <p:nvPr/>
        </p:nvSpPr>
        <p:spPr bwMode="auto">
          <a:xfrm>
            <a:off x="5029200" y="4343400"/>
            <a:ext cx="35131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b="1"/>
              <a:t>CPI (2002 à aujourd’hui)</a:t>
            </a:r>
          </a:p>
          <a:p>
            <a:pPr eaLnBrk="1" hangingPunct="1"/>
            <a:endParaRPr lang="fr-CA"/>
          </a:p>
        </p:txBody>
      </p:sp>
      <p:pic>
        <p:nvPicPr>
          <p:cNvPr id="54278" name="Picture 11" descr="Icty_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200400"/>
            <a:ext cx="43259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3" descr="icclogo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4900" y="5029200"/>
            <a:ext cx="4229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age result for icty criminal logo">
            <a:extLst>
              <a:ext uri="{FF2B5EF4-FFF2-40B4-BE49-F238E27FC236}">
                <a16:creationId xmlns:a16="http://schemas.microsoft.com/office/drawing/2014/main" xmlns="" id="{3E228144-DA05-4F8C-AB69-C7EBCB675A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82618" y="2207696"/>
            <a:ext cx="872848" cy="8728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ictr rwanda logo">
            <a:extLst>
              <a:ext uri="{FF2B5EF4-FFF2-40B4-BE49-F238E27FC236}">
                <a16:creationId xmlns:a16="http://schemas.microsoft.com/office/drawing/2014/main" xmlns="" id="{CF999BD5-8B09-49B5-9314-D1CFEC410069}"/>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7832"/>
          <a:stretch/>
        </p:blipFill>
        <p:spPr bwMode="auto">
          <a:xfrm>
            <a:off x="4673673" y="2407409"/>
            <a:ext cx="4711553"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60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24509-9BB0-44BA-84C4-A59EC0353D03}"/>
              </a:ext>
            </a:extLst>
          </p:cNvPr>
          <p:cNvSpPr>
            <a:spLocks noGrp="1"/>
          </p:cNvSpPr>
          <p:nvPr>
            <p:ph type="title"/>
          </p:nvPr>
        </p:nvSpPr>
        <p:spPr>
          <a:xfrm>
            <a:off x="457199" y="116632"/>
            <a:ext cx="8229600" cy="648072"/>
          </a:xfrm>
        </p:spPr>
        <p:txBody>
          <a:bodyPr/>
          <a:lstStyle/>
          <a:p>
            <a:r>
              <a:rPr lang="fr-FR" sz="2800" dirty="0"/>
              <a:t>Opérations de paix: </a:t>
            </a:r>
            <a:r>
              <a:rPr lang="fr-FR" sz="2800" dirty="0"/>
              <a:t>XX</a:t>
            </a:r>
            <a:r>
              <a:rPr lang="fr-FR" sz="2800" baseline="30000" dirty="0"/>
              <a:t>e</a:t>
            </a:r>
            <a:r>
              <a:rPr lang="fr-FR" sz="2800" dirty="0" smtClean="0"/>
              <a:t> </a:t>
            </a:r>
            <a:r>
              <a:rPr lang="fr-FR" sz="2800" dirty="0"/>
              <a:t>siècle</a:t>
            </a:r>
            <a:endParaRPr lang="en-US" sz="2800" dirty="0"/>
          </a:p>
        </p:txBody>
      </p:sp>
      <p:pic>
        <p:nvPicPr>
          <p:cNvPr id="4" name="Picture 2" descr="http://www.towson.edu/polsci/ppp/sp97/unpeace/3852E80.GIF">
            <a:extLst>
              <a:ext uri="{FF2B5EF4-FFF2-40B4-BE49-F238E27FC236}">
                <a16:creationId xmlns:a16="http://schemas.microsoft.com/office/drawing/2014/main" xmlns="" id="{4987A9DC-037F-4A0C-AEA7-4923627C7B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1260"/>
          <a:stretch/>
        </p:blipFill>
        <p:spPr bwMode="auto">
          <a:xfrm>
            <a:off x="1043608" y="786020"/>
            <a:ext cx="7197725" cy="602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79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F95FA-4778-4A6E-A9C7-A908F1765BAC}"/>
              </a:ext>
            </a:extLst>
          </p:cNvPr>
          <p:cNvSpPr>
            <a:spLocks noGrp="1"/>
          </p:cNvSpPr>
          <p:nvPr>
            <p:ph type="title"/>
          </p:nvPr>
        </p:nvSpPr>
        <p:spPr/>
        <p:txBody>
          <a:bodyPr/>
          <a:lstStyle/>
          <a:p>
            <a:r>
              <a:rPr lang="fr-FR" altLang="en-US" sz="2400" dirty="0"/>
              <a:t>Casques bleus </a:t>
            </a:r>
            <a:r>
              <a:rPr lang="fr-CA" altLang="en-US" sz="2400" dirty="0"/>
              <a:t>dans le cadre de missions de maintien de la paix de </a:t>
            </a:r>
            <a:r>
              <a:rPr lang="fr-CA" altLang="en-US" sz="2400" dirty="0" smtClean="0"/>
              <a:t>l’ONU </a:t>
            </a:r>
            <a:r>
              <a:rPr lang="fr-FR" altLang="en-US" sz="2400" dirty="0" smtClean="0"/>
              <a:t>(1992-</a:t>
            </a:r>
            <a:r>
              <a:rPr lang="fr-FR" altLang="en-US" sz="2400" dirty="0"/>
              <a:t>)</a:t>
            </a:r>
            <a:r>
              <a:rPr lang="en-US" sz="2400" dirty="0"/>
              <a:t/>
            </a:r>
            <a:br>
              <a:rPr lang="en-US" sz="2400" dirty="0"/>
            </a:br>
            <a:endParaRPr lang="en-US" sz="2400" dirty="0"/>
          </a:p>
        </p:txBody>
      </p:sp>
      <p:graphicFrame>
        <p:nvGraphicFramePr>
          <p:cNvPr id="4" name="Chart 3">
            <a:extLst>
              <a:ext uri="{FF2B5EF4-FFF2-40B4-BE49-F238E27FC236}">
                <a16:creationId xmlns:a16="http://schemas.microsoft.com/office/drawing/2014/main" xmlns="" id="{00000000-0008-0000-0200-000002000000}"/>
              </a:ext>
            </a:extLst>
          </p:cNvPr>
          <p:cNvGraphicFramePr>
            <a:graphicFrameLocks noGrp="1"/>
          </p:cNvGraphicFramePr>
          <p:nvPr>
            <p:extLst/>
          </p:nvPr>
        </p:nvGraphicFramePr>
        <p:xfrm>
          <a:off x="-108520" y="513708"/>
          <a:ext cx="9252520" cy="6227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5530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24A96-61EC-4ECC-83AD-563D3C151DC7}"/>
              </a:ext>
            </a:extLst>
          </p:cNvPr>
          <p:cNvSpPr>
            <a:spLocks noGrp="1"/>
          </p:cNvSpPr>
          <p:nvPr>
            <p:ph type="title"/>
          </p:nvPr>
        </p:nvSpPr>
        <p:spPr>
          <a:xfrm>
            <a:off x="457200" y="189052"/>
            <a:ext cx="8229600" cy="490066"/>
          </a:xfrm>
        </p:spPr>
        <p:txBody>
          <a:bodyPr/>
          <a:lstStyle/>
          <a:p>
            <a:r>
              <a:rPr lang="en-US" sz="3200" dirty="0" err="1"/>
              <a:t>Opérations</a:t>
            </a:r>
            <a:r>
              <a:rPr lang="en-US" sz="3200" dirty="0"/>
              <a:t> de </a:t>
            </a:r>
            <a:r>
              <a:rPr lang="en-US" sz="3200" dirty="0" err="1"/>
              <a:t>paix</a:t>
            </a:r>
            <a:r>
              <a:rPr lang="en-US" sz="3200" dirty="0"/>
              <a:t> </a:t>
            </a:r>
            <a:r>
              <a:rPr lang="en-US" sz="3200" dirty="0" err="1"/>
              <a:t>aujourd'hui</a:t>
            </a:r>
            <a:endParaRPr lang="en-US" sz="3200" dirty="0"/>
          </a:p>
        </p:txBody>
      </p:sp>
      <p:pic>
        <p:nvPicPr>
          <p:cNvPr id="4" name="Picture 3">
            <a:extLst>
              <a:ext uri="{FF2B5EF4-FFF2-40B4-BE49-F238E27FC236}">
                <a16:creationId xmlns:a16="http://schemas.microsoft.com/office/drawing/2014/main" xmlns="" id="{A0FBFD2A-C577-4DC6-8A95-9D57BE2E069A}"/>
              </a:ext>
            </a:extLst>
          </p:cNvPr>
          <p:cNvPicPr>
            <a:picLocks noChangeAspect="1"/>
          </p:cNvPicPr>
          <p:nvPr/>
        </p:nvPicPr>
        <p:blipFill>
          <a:blip r:embed="rId2"/>
          <a:stretch>
            <a:fillRect/>
          </a:stretch>
        </p:blipFill>
        <p:spPr>
          <a:xfrm>
            <a:off x="14885" y="896794"/>
            <a:ext cx="9144000" cy="5772154"/>
          </a:xfrm>
          <a:prstGeom prst="rect">
            <a:avLst/>
          </a:prstGeom>
        </p:spPr>
      </p:pic>
    </p:spTree>
    <p:extLst>
      <p:ext uri="{BB962C8B-B14F-4D97-AF65-F5344CB8AC3E}">
        <p14:creationId xmlns:p14="http://schemas.microsoft.com/office/powerpoint/2010/main" val="1528033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7020BDEC-74C8-44C9-AD1B-5FBCF5540489}"/>
              </a:ext>
            </a:extLst>
          </p:cNvPr>
          <p:cNvSpPr>
            <a:spLocks noGrp="1" noChangeArrowheads="1"/>
          </p:cNvSpPr>
          <p:nvPr>
            <p:ph type="title"/>
          </p:nvPr>
        </p:nvSpPr>
        <p:spPr bwMode="auto">
          <a:xfrm>
            <a:off x="685800" y="304800"/>
            <a:ext cx="7772400" cy="74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en-US"/>
              <a:t>Situations difficiles </a:t>
            </a:r>
            <a:r>
              <a:rPr lang="en-US" altLang="en-US"/>
              <a:t>1993-95</a:t>
            </a:r>
          </a:p>
        </p:txBody>
      </p:sp>
      <p:pic>
        <p:nvPicPr>
          <p:cNvPr id="43011" name="Picture 3" descr="UN soldier in Sarajevo by Judah Passow">
            <a:extLst>
              <a:ext uri="{FF2B5EF4-FFF2-40B4-BE49-F238E27FC236}">
                <a16:creationId xmlns:a16="http://schemas.microsoft.com/office/drawing/2014/main" xmlns="" id="{7653248B-83F7-4466-9347-78312A296A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1888" y="4625975"/>
            <a:ext cx="3124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6">
            <a:extLst>
              <a:ext uri="{FF2B5EF4-FFF2-40B4-BE49-F238E27FC236}">
                <a16:creationId xmlns:a16="http://schemas.microsoft.com/office/drawing/2014/main" xmlns="" id="{AD7CF186-F1B8-42CC-B0EE-A9C27DC38BB3}"/>
              </a:ext>
            </a:extLst>
          </p:cNvPr>
          <p:cNvSpPr>
            <a:spLocks noChangeArrowheads="1"/>
          </p:cNvSpPr>
          <p:nvPr/>
        </p:nvSpPr>
        <p:spPr bwMode="auto">
          <a:xfrm>
            <a:off x="200025" y="233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endParaRPr lang="en-CA" sz="2400">
              <a:latin typeface="Times New Roman" charset="0"/>
              <a:ea typeface="ＭＳ Ｐゴシック" charset="0"/>
            </a:endParaRPr>
          </a:p>
        </p:txBody>
      </p:sp>
      <p:pic>
        <p:nvPicPr>
          <p:cNvPr id="43013" name="Picture 8" descr="rwanda8">
            <a:hlinkClick r:id="rId3"/>
            <a:extLst>
              <a:ext uri="{FF2B5EF4-FFF2-40B4-BE49-F238E27FC236}">
                <a16:creationId xmlns:a16="http://schemas.microsoft.com/office/drawing/2014/main" xmlns="" id="{7A07301C-203C-4C79-BFFA-B8AFAD5D98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2514600"/>
            <a:ext cx="28575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 descr="Peacekeeper hostage">
            <a:extLst>
              <a:ext uri="{FF2B5EF4-FFF2-40B4-BE49-F238E27FC236}">
                <a16:creationId xmlns:a16="http://schemas.microsoft.com/office/drawing/2014/main" xmlns="" id="{A0E22990-2058-45B3-A357-9177F20825B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5800" y="4648200"/>
            <a:ext cx="26670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2" descr="img1">
            <a:hlinkClick r:id="rId6"/>
            <a:extLst>
              <a:ext uri="{FF2B5EF4-FFF2-40B4-BE49-F238E27FC236}">
                <a16:creationId xmlns:a16="http://schemas.microsoft.com/office/drawing/2014/main" xmlns="" id="{361A2C83-A8B0-47E7-AD17-0776F9E5622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52600" y="1219200"/>
            <a:ext cx="25146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4" descr="0871137380">
            <a:hlinkClick r:id="rId8"/>
            <a:extLst>
              <a:ext uri="{FF2B5EF4-FFF2-40B4-BE49-F238E27FC236}">
                <a16:creationId xmlns:a16="http://schemas.microsoft.com/office/drawing/2014/main" xmlns="" id="{D48F32BD-A9A8-415F-8C4E-5D74BBE5D93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95800" y="1295400"/>
            <a:ext cx="742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6" descr="dallaire">
            <a:extLst>
              <a:ext uri="{FF2B5EF4-FFF2-40B4-BE49-F238E27FC236}">
                <a16:creationId xmlns:a16="http://schemas.microsoft.com/office/drawing/2014/main" xmlns="" id="{281C43C8-9AB5-44E0-964F-FCB5D15AC1A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41675" y="3017838"/>
            <a:ext cx="1035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7">
            <a:extLst>
              <a:ext uri="{FF2B5EF4-FFF2-40B4-BE49-F238E27FC236}">
                <a16:creationId xmlns:a16="http://schemas.microsoft.com/office/drawing/2014/main" xmlns="" id="{B9347D2E-3540-47B7-88CE-816D64AF9160}"/>
              </a:ext>
            </a:extLst>
          </p:cNvPr>
          <p:cNvSpPr txBox="1">
            <a:spLocks noChangeArrowheads="1"/>
          </p:cNvSpPr>
          <p:nvPr/>
        </p:nvSpPr>
        <p:spPr bwMode="auto">
          <a:xfrm>
            <a:off x="7667625" y="1557338"/>
            <a:ext cx="9413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1" hangingPunct="1">
              <a:spcBef>
                <a:spcPct val="0"/>
              </a:spcBef>
              <a:defRPr/>
            </a:pPr>
            <a:r>
              <a:rPr lang="fr-FR" sz="1800"/>
              <a:t>Somalie</a:t>
            </a:r>
            <a:endParaRPr lang="en-CA" sz="1800" i="1"/>
          </a:p>
        </p:txBody>
      </p:sp>
      <p:sp>
        <p:nvSpPr>
          <p:cNvPr id="43019" name="Text Box 18">
            <a:extLst>
              <a:ext uri="{FF2B5EF4-FFF2-40B4-BE49-F238E27FC236}">
                <a16:creationId xmlns:a16="http://schemas.microsoft.com/office/drawing/2014/main" xmlns="" id="{9954BEB8-D09F-4EDF-9E32-5BE87A740A42}"/>
              </a:ext>
            </a:extLst>
          </p:cNvPr>
          <p:cNvSpPr txBox="1">
            <a:spLocks noChangeArrowheads="1"/>
          </p:cNvSpPr>
          <p:nvPr/>
        </p:nvSpPr>
        <p:spPr bwMode="auto">
          <a:xfrm>
            <a:off x="7885113" y="5589588"/>
            <a:ext cx="825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1" hangingPunct="1">
              <a:spcBef>
                <a:spcPct val="0"/>
              </a:spcBef>
              <a:defRPr/>
            </a:pPr>
            <a:r>
              <a:rPr lang="en-CA" sz="1800"/>
              <a:t>Bosnie</a:t>
            </a:r>
          </a:p>
        </p:txBody>
      </p:sp>
      <p:sp>
        <p:nvSpPr>
          <p:cNvPr id="43020" name="Text Box 19">
            <a:extLst>
              <a:ext uri="{FF2B5EF4-FFF2-40B4-BE49-F238E27FC236}">
                <a16:creationId xmlns:a16="http://schemas.microsoft.com/office/drawing/2014/main" xmlns="" id="{9E4EDA00-B30F-4F29-AD17-C837C6B901BF}"/>
              </a:ext>
            </a:extLst>
          </p:cNvPr>
          <p:cNvSpPr txBox="1">
            <a:spLocks noChangeArrowheads="1"/>
          </p:cNvSpPr>
          <p:nvPr/>
        </p:nvSpPr>
        <p:spPr bwMode="auto">
          <a:xfrm>
            <a:off x="7740650" y="35020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eaLnBrk="1" hangingPunct="1">
              <a:spcBef>
                <a:spcPct val="0"/>
              </a:spcBef>
              <a:defRPr/>
            </a:pPr>
            <a:r>
              <a:rPr lang="en-CA" sz="1800"/>
              <a:t>Rwanda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66355-B518-4443-8AA3-E7F670DB24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A975FF40-E29F-4713-825C-224EBD463CE2}"/>
              </a:ext>
            </a:extLst>
          </p:cNvPr>
          <p:cNvSpPr>
            <a:spLocks noGrp="1"/>
          </p:cNvSpPr>
          <p:nvPr>
            <p:ph type="subTitle" idx="1"/>
          </p:nvPr>
        </p:nvSpPr>
        <p:spPr/>
        <p:txBody>
          <a:bodyPr/>
          <a:lstStyle/>
          <a:p>
            <a:endParaRPr lang="en-US"/>
          </a:p>
        </p:txBody>
      </p:sp>
      <p:pic>
        <p:nvPicPr>
          <p:cNvPr id="4" name="Picture 6" descr="Image result for colin power un security council vial iraq">
            <a:extLst>
              <a:ext uri="{FF2B5EF4-FFF2-40B4-BE49-F238E27FC236}">
                <a16:creationId xmlns:a16="http://schemas.microsoft.com/office/drawing/2014/main" xmlns="" id="{C0C62C12-0EF5-46B1-A057-525BCDB084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9135085" cy="6093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E7C92AE-CB94-4DB3-844A-EE38B3ADB540}"/>
              </a:ext>
            </a:extLst>
          </p:cNvPr>
          <p:cNvSpPr/>
          <p:nvPr/>
        </p:nvSpPr>
        <p:spPr>
          <a:xfrm>
            <a:off x="323528" y="6155270"/>
            <a:ext cx="8352928" cy="517065"/>
          </a:xfrm>
          <a:prstGeom prst="rect">
            <a:avLst/>
          </a:prstGeom>
        </p:spPr>
        <p:txBody>
          <a:bodyPr wrap="square">
            <a:spAutoFit/>
          </a:bodyPr>
          <a:lstStyle/>
          <a:p>
            <a:r>
              <a:rPr lang="fr-FR" dirty="0"/>
              <a:t>Le secrétaire d'État américain, Colin Powell, tient une fiole qu'il pourrait décrire comme pouvant contenir l'anthrax</a:t>
            </a:r>
          </a:p>
          <a:p>
            <a:r>
              <a:rPr lang="fr-FR" dirty="0"/>
              <a:t> 5 février 2003</a:t>
            </a:r>
            <a:endParaRPr lang="en-US" dirty="0"/>
          </a:p>
        </p:txBody>
      </p:sp>
    </p:spTree>
    <p:extLst>
      <p:ext uri="{BB962C8B-B14F-4D97-AF65-F5344CB8AC3E}">
        <p14:creationId xmlns:p14="http://schemas.microsoft.com/office/powerpoint/2010/main" val="3227046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69AB7-B9D0-4016-A2EB-B64C3D5471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6F9148A-1759-4B3B-8AEA-D194ED296F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11760" y="0"/>
            <a:ext cx="4474840" cy="6867990"/>
          </a:xfrm>
        </p:spPr>
      </p:pic>
    </p:spTree>
    <p:extLst>
      <p:ext uri="{BB962C8B-B14F-4D97-AF65-F5344CB8AC3E}">
        <p14:creationId xmlns:p14="http://schemas.microsoft.com/office/powerpoint/2010/main" val="3776819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B6881-E5D1-45BE-A8AE-335F02722DD3}"/>
              </a:ext>
            </a:extLst>
          </p:cNvPr>
          <p:cNvSpPr>
            <a:spLocks noGrp="1"/>
          </p:cNvSpPr>
          <p:nvPr>
            <p:ph type="title"/>
          </p:nvPr>
        </p:nvSpPr>
        <p:spPr/>
        <p:txBody>
          <a:bodyPr/>
          <a:lstStyle/>
          <a:p>
            <a:endParaRPr lang="en-US" dirty="0"/>
          </a:p>
        </p:txBody>
      </p:sp>
      <p:pic>
        <p:nvPicPr>
          <p:cNvPr id="87042" name="Picture 2" descr="Image result for vetoes in un security council">
            <a:extLst>
              <a:ext uri="{FF2B5EF4-FFF2-40B4-BE49-F238E27FC236}">
                <a16:creationId xmlns:a16="http://schemas.microsoft.com/office/drawing/2014/main" xmlns="" id="{5128FC1C-F2B7-4D47-BB10-ABF6BC19CE7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259632" y="814911"/>
            <a:ext cx="6764454" cy="48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7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C7D2373-78B5-45BA-86BA-36783699A693}"/>
              </a:ext>
            </a:extLst>
          </p:cNvPr>
          <p:cNvSpPr>
            <a:spLocks noGrp="1" noChangeArrowheads="1"/>
          </p:cNvSpPr>
          <p:nvPr>
            <p:ph type="title"/>
          </p:nvPr>
        </p:nvSpPr>
        <p:spPr bwMode="auto">
          <a:xfrm>
            <a:off x="609600" y="228600"/>
            <a:ext cx="8305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A" altLang="en-US"/>
              <a:t>Première Guerre mondiale</a:t>
            </a:r>
          </a:p>
        </p:txBody>
      </p:sp>
      <p:sp>
        <p:nvSpPr>
          <p:cNvPr id="9219" name="Rectangle 3">
            <a:extLst>
              <a:ext uri="{FF2B5EF4-FFF2-40B4-BE49-F238E27FC236}">
                <a16:creationId xmlns:a16="http://schemas.microsoft.com/office/drawing/2014/main" xmlns="" id="{13E98EF6-C36F-4AF4-B7C5-D15AAA1DBAB6}"/>
              </a:ext>
            </a:extLst>
          </p:cNvPr>
          <p:cNvSpPr>
            <a:spLocks noGrp="1" noChangeArrowheads="1"/>
          </p:cNvSpPr>
          <p:nvPr>
            <p:ph type="body" idx="1"/>
          </p:nvPr>
        </p:nvSpPr>
        <p:spPr>
          <a:xfrm>
            <a:off x="350838" y="1350747"/>
            <a:ext cx="8793162" cy="2303462"/>
          </a:xfrm>
        </p:spPr>
        <p:txBody>
          <a:bodyPr vert="horz" wrap="square" lIns="91440" tIns="45720" rIns="91440" bIns="45720" numCol="1" anchor="t" anchorCtr="0" compatLnSpc="1">
            <a:prstTxWarp prst="textNoShape">
              <a:avLst/>
            </a:prstTxWarp>
          </a:bodyPr>
          <a:lstStyle/>
          <a:p>
            <a:pPr eaLnBrk="1" hangingPunct="1">
              <a:buFontTx/>
              <a:buNone/>
              <a:defRPr/>
            </a:pPr>
            <a:r>
              <a:rPr lang="fr-CA" altLang="en-US" sz="2600" dirty="0" smtClean="0"/>
              <a:t>	Choc </a:t>
            </a:r>
            <a:r>
              <a:rPr lang="fr-CA" altLang="en-US" sz="2600" dirty="0"/>
              <a:t>des empires</a:t>
            </a:r>
          </a:p>
          <a:p>
            <a:pPr eaLnBrk="1" hangingPunct="1">
              <a:buNone/>
              <a:defRPr/>
            </a:pPr>
            <a:r>
              <a:rPr lang="fr-CA" altLang="en-US" sz="2600" dirty="0"/>
              <a:t>  </a:t>
            </a:r>
            <a:r>
              <a:rPr lang="fr-CA" altLang="en-US" sz="2600" dirty="0" smtClean="0"/>
              <a:t>	Échec </a:t>
            </a:r>
            <a:r>
              <a:rPr lang="fr-CA" altLang="en-US" sz="2600" dirty="0"/>
              <a:t>de l'équilibre des pouvoirs et du Concert européen</a:t>
            </a:r>
          </a:p>
          <a:p>
            <a:pPr eaLnBrk="1" hangingPunct="1">
              <a:buNone/>
              <a:defRPr/>
            </a:pPr>
            <a:r>
              <a:rPr lang="fr-CA" altLang="en-US" sz="2600" dirty="0"/>
              <a:t>  </a:t>
            </a:r>
            <a:r>
              <a:rPr lang="fr-CA" altLang="en-US" sz="2600" dirty="0" smtClean="0"/>
              <a:t>	Égoïsme </a:t>
            </a:r>
            <a:r>
              <a:rPr lang="fr-CA" altLang="en-US" sz="2600" dirty="0"/>
              <a:t>national et militarisme</a:t>
            </a:r>
          </a:p>
          <a:p>
            <a:pPr eaLnBrk="1" hangingPunct="1">
              <a:buFont typeface="Monotype Sorts" pitchFamily="2" charset="2"/>
              <a:buNone/>
              <a:defRPr/>
            </a:pPr>
            <a:endParaRPr lang="fr-CA" altLang="en-US" sz="2800" dirty="0"/>
          </a:p>
        </p:txBody>
      </p:sp>
      <p:pic>
        <p:nvPicPr>
          <p:cNvPr id="7172" name="Picture 4" descr="Ypres_1919">
            <a:extLst>
              <a:ext uri="{FF2B5EF4-FFF2-40B4-BE49-F238E27FC236}">
                <a16:creationId xmlns:a16="http://schemas.microsoft.com/office/drawing/2014/main" xmlns="" id="{67EE397E-5E90-4384-952A-7211618F66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813" y="3860800"/>
            <a:ext cx="58293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9B335-100E-43BB-8650-D110749933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95EF636-3A88-4D29-B97F-563451EE5E62}"/>
              </a:ext>
            </a:extLst>
          </p:cNvPr>
          <p:cNvSpPr>
            <a:spLocks noGrp="1"/>
          </p:cNvSpPr>
          <p:nvPr>
            <p:ph idx="1"/>
          </p:nvPr>
        </p:nvSpPr>
        <p:spPr/>
        <p:txBody>
          <a:bodyPr/>
          <a:lstStyle/>
          <a:p>
            <a:endParaRPr lang="en-US"/>
          </a:p>
        </p:txBody>
      </p:sp>
      <p:pic>
        <p:nvPicPr>
          <p:cNvPr id="83970" name="Picture 2" descr="https://images.theconversation.com/files/55426/original/s98j45kv-1406805280.png?ixlib=rb-1.1.0&amp;q=45&amp;auto=format&amp;w=1000&amp;fit=clip">
            <a:extLst>
              <a:ext uri="{FF2B5EF4-FFF2-40B4-BE49-F238E27FC236}">
                <a16:creationId xmlns:a16="http://schemas.microsoft.com/office/drawing/2014/main" xmlns="" id="{D54250B6-F45F-4E9F-9C4A-E67D016A79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0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7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D6DBF-9C21-4221-B717-797905A5FBBE}"/>
              </a:ext>
            </a:extLst>
          </p:cNvPr>
          <p:cNvSpPr>
            <a:spLocks noGrp="1"/>
          </p:cNvSpPr>
          <p:nvPr>
            <p:ph type="ctrTitle"/>
          </p:nvPr>
        </p:nvSpPr>
        <p:spPr>
          <a:xfrm>
            <a:off x="685800" y="2935993"/>
            <a:ext cx="7772400" cy="1470025"/>
          </a:xfrm>
        </p:spPr>
        <p:txBody>
          <a:bodyPr/>
          <a:lstStyle/>
          <a:p>
            <a:r>
              <a:rPr lang="en-US" b="1" dirty="0"/>
              <a:t>Canada et le CS de </a:t>
            </a:r>
            <a:r>
              <a:rPr lang="en-US" b="1" dirty="0" err="1"/>
              <a:t>l’ONU</a:t>
            </a:r>
            <a:endParaRPr lang="en-US" b="1" dirty="0"/>
          </a:p>
        </p:txBody>
      </p:sp>
    </p:spTree>
    <p:extLst>
      <p:ext uri="{BB962C8B-B14F-4D97-AF65-F5344CB8AC3E}">
        <p14:creationId xmlns:p14="http://schemas.microsoft.com/office/powerpoint/2010/main" val="79475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F6C45-292B-4831-A81A-1DF980D2739C}"/>
              </a:ext>
            </a:extLst>
          </p:cNvPr>
          <p:cNvSpPr>
            <a:spLocks noGrp="1"/>
          </p:cNvSpPr>
          <p:nvPr>
            <p:ph type="title"/>
          </p:nvPr>
        </p:nvSpPr>
        <p:spPr>
          <a:xfrm>
            <a:off x="457200" y="404664"/>
            <a:ext cx="8229600" cy="1143000"/>
          </a:xfrm>
        </p:spPr>
        <p:txBody>
          <a:bodyPr/>
          <a:lstStyle/>
          <a:p>
            <a:r>
              <a:rPr lang="en-US" dirty="0"/>
              <a:t>San Francisco 1945</a:t>
            </a:r>
          </a:p>
        </p:txBody>
      </p:sp>
      <p:pic>
        <p:nvPicPr>
          <p:cNvPr id="81922" name="Picture 2" descr="Image result for pearson in san francisco united nations">
            <a:extLst>
              <a:ext uri="{FF2B5EF4-FFF2-40B4-BE49-F238E27FC236}">
                <a16:creationId xmlns:a16="http://schemas.microsoft.com/office/drawing/2014/main" xmlns="" id="{0C7AFCEF-787D-422F-89CB-8DDF2D33B1A7}"/>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115616" y="1196752"/>
            <a:ext cx="5688632" cy="5504670"/>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Image result for pearson in san francisco united nations">
            <a:extLst>
              <a:ext uri="{FF2B5EF4-FFF2-40B4-BE49-F238E27FC236}">
                <a16:creationId xmlns:a16="http://schemas.microsoft.com/office/drawing/2014/main" xmlns="" id="{BC5FEBA7-32B0-4FD4-A2FB-5DB0987D6FD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20272" y="4240115"/>
            <a:ext cx="1968054" cy="2466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EEAF6D1-D715-4BC4-855D-095FB59BC02F}"/>
              </a:ext>
            </a:extLst>
          </p:cNvPr>
          <p:cNvSpPr txBox="1"/>
          <p:nvPr/>
        </p:nvSpPr>
        <p:spPr>
          <a:xfrm>
            <a:off x="7596336" y="3870783"/>
            <a:ext cx="1031051" cy="369332"/>
          </a:xfrm>
          <a:prstGeom prst="rect">
            <a:avLst/>
          </a:prstGeom>
          <a:noFill/>
        </p:spPr>
        <p:txBody>
          <a:bodyPr wrap="none" rtlCol="0">
            <a:spAutoFit/>
          </a:bodyPr>
          <a:lstStyle/>
          <a:p>
            <a:r>
              <a:rPr lang="en-US" sz="1800" dirty="0">
                <a:solidFill>
                  <a:srgbClr val="FFFF99"/>
                </a:solidFill>
                <a:latin typeface="+mj-lt"/>
                <a:cs typeface="+mj-cs"/>
              </a:rPr>
              <a:t>1948-57</a:t>
            </a:r>
          </a:p>
        </p:txBody>
      </p:sp>
    </p:spTree>
    <p:extLst>
      <p:ext uri="{BB962C8B-B14F-4D97-AF65-F5344CB8AC3E}">
        <p14:creationId xmlns:p14="http://schemas.microsoft.com/office/powerpoint/2010/main" val="360924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260350"/>
            <a:ext cx="8548688" cy="990600"/>
          </a:xfrm>
        </p:spPr>
        <p:txBody>
          <a:bodyPr/>
          <a:lstStyle/>
          <a:p>
            <a:pPr eaLnBrk="1" hangingPunct="1"/>
            <a:r>
              <a:rPr lang="fr-CA" sz="3600" dirty="0">
                <a:cs typeface="Times New Roman" pitchFamily="18" charset="0"/>
              </a:rPr>
              <a:t>« </a:t>
            </a:r>
            <a:r>
              <a:rPr lang="fr-CA" sz="3600" dirty="0"/>
              <a:t>Âge d’or</a:t>
            </a:r>
            <a:r>
              <a:rPr lang="fr-CA" sz="3600" dirty="0">
                <a:cs typeface="Times New Roman" pitchFamily="18" charset="0"/>
              </a:rPr>
              <a:t> »</a:t>
            </a:r>
            <a:r>
              <a:rPr lang="fr-CA" sz="3600" dirty="0"/>
              <a:t> de la diplomatie canadienne</a:t>
            </a:r>
            <a:endParaRPr lang="fr-CA" sz="3600" dirty="0">
              <a:solidFill>
                <a:schemeClr val="tx1"/>
              </a:solidFill>
            </a:endParaRPr>
          </a:p>
        </p:txBody>
      </p:sp>
      <p:sp>
        <p:nvSpPr>
          <p:cNvPr id="44035" name="Rectangle 3"/>
          <p:cNvSpPr>
            <a:spLocks noGrp="1" noChangeArrowheads="1"/>
          </p:cNvSpPr>
          <p:nvPr>
            <p:ph type="body" idx="1"/>
          </p:nvPr>
        </p:nvSpPr>
        <p:spPr>
          <a:xfrm>
            <a:off x="1028700" y="1428750"/>
            <a:ext cx="4876800" cy="1524000"/>
          </a:xfrm>
        </p:spPr>
        <p:txBody>
          <a:bodyPr/>
          <a:lstStyle/>
          <a:p>
            <a:pPr eaLnBrk="1" hangingPunct="1">
              <a:lnSpc>
                <a:spcPct val="90000"/>
              </a:lnSpc>
              <a:buFontTx/>
              <a:buNone/>
            </a:pPr>
            <a:r>
              <a:rPr lang="fr-CA" sz="2000" b="1" dirty="0"/>
              <a:t>Général Andrew </a:t>
            </a:r>
            <a:r>
              <a:rPr lang="fr-CA" sz="2000" b="1" dirty="0" err="1"/>
              <a:t>McNaughton</a:t>
            </a:r>
            <a:r>
              <a:rPr lang="fr-CA" sz="1800" dirty="0"/>
              <a:t>  </a:t>
            </a:r>
          </a:p>
          <a:p>
            <a:pPr lvl="1" eaLnBrk="1" hangingPunct="1">
              <a:lnSpc>
                <a:spcPct val="90000"/>
              </a:lnSpc>
            </a:pPr>
            <a:r>
              <a:rPr lang="fr-CA" sz="1800" dirty="0"/>
              <a:t>Premier délégué permanent du Canada à l’ONU, à New York,1948; président du Conseil de sécurité, 1949</a:t>
            </a:r>
          </a:p>
        </p:txBody>
      </p:sp>
      <p:sp>
        <p:nvSpPr>
          <p:cNvPr id="44036" name="Rectangle 5"/>
          <p:cNvSpPr>
            <a:spLocks noChangeArrowheads="1"/>
          </p:cNvSpPr>
          <p:nvPr/>
        </p:nvSpPr>
        <p:spPr bwMode="auto">
          <a:xfrm>
            <a:off x="395536" y="3016498"/>
            <a:ext cx="4419600" cy="183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fr-CA" sz="2000" b="1" dirty="0">
                <a:effectLst>
                  <a:outerShdw blurRad="38100" dist="38100" dir="2700000" algn="tl">
                    <a:srgbClr val="000000"/>
                  </a:outerShdw>
                </a:effectLst>
                <a:latin typeface="+mn-lt"/>
              </a:rPr>
              <a:t>Brigadier Harry Angle</a:t>
            </a:r>
          </a:p>
          <a:p>
            <a:pPr marL="742950" lvl="1" indent="-285750">
              <a:lnSpc>
                <a:spcPct val="90000"/>
              </a:lnSpc>
              <a:spcBef>
                <a:spcPct val="20000"/>
              </a:spcBef>
              <a:buFontTx/>
              <a:buChar char="–"/>
            </a:pPr>
            <a:r>
              <a:rPr lang="fr-CA" sz="1800" dirty="0">
                <a:effectLst>
                  <a:outerShdw blurRad="38100" dist="38100" dir="2700000" algn="tl">
                    <a:srgbClr val="000000"/>
                  </a:outerShdw>
                </a:effectLst>
                <a:latin typeface="+mn-lt"/>
              </a:rPr>
              <a:t>Chef du Groupe d’observateurs militaires, UNMOGIP, juillet 1950</a:t>
            </a:r>
          </a:p>
          <a:p>
            <a:pPr marL="742950" lvl="1" indent="-285750">
              <a:lnSpc>
                <a:spcPct val="90000"/>
              </a:lnSpc>
              <a:spcBef>
                <a:spcPct val="20000"/>
              </a:spcBef>
              <a:buFontTx/>
              <a:buChar char="–"/>
            </a:pPr>
            <a:r>
              <a:rPr lang="fr-CA" sz="1800" dirty="0">
                <a:effectLst>
                  <a:outerShdw blurRad="38100" dist="38100" dir="2700000" algn="tl">
                    <a:srgbClr val="000000"/>
                  </a:outerShdw>
                </a:effectLst>
                <a:latin typeface="+mn-lt"/>
              </a:rPr>
              <a:t>Premier canadien à mourir dans le cadre d’une mission de maintien de la paix</a:t>
            </a:r>
          </a:p>
        </p:txBody>
      </p:sp>
      <p:pic>
        <p:nvPicPr>
          <p:cNvPr id="44037" name="Picture 8" descr="McNaughton_PresSC_19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447800"/>
            <a:ext cx="16891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descr="Burns_UNDisarmCommission_NAC_2189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0" y="4913313"/>
            <a:ext cx="20145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0" descr="Angle_PakiMilDel_1949_peaceAM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3124200"/>
            <a:ext cx="1752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227B1496-F4CF-4A77-87F4-06085E3EA839}"/>
              </a:ext>
            </a:extLst>
          </p:cNvPr>
          <p:cNvSpPr/>
          <p:nvPr/>
        </p:nvSpPr>
        <p:spPr>
          <a:xfrm>
            <a:off x="1471464" y="4752578"/>
            <a:ext cx="5310336" cy="1538883"/>
          </a:xfrm>
          <a:prstGeom prst="rect">
            <a:avLst/>
          </a:prstGeom>
        </p:spPr>
        <p:txBody>
          <a:bodyPr wrap="square">
            <a:spAutoFit/>
          </a:bodyPr>
          <a:lstStyle/>
          <a:p>
            <a:pPr marL="742950" lvl="1" indent="-285750">
              <a:lnSpc>
                <a:spcPct val="90000"/>
              </a:lnSpc>
              <a:spcBef>
                <a:spcPct val="20000"/>
              </a:spcBef>
              <a:buFontTx/>
              <a:buChar char="–"/>
            </a:pPr>
            <a:endParaRPr lang="fr-CA" sz="1800" dirty="0"/>
          </a:p>
          <a:p>
            <a:pPr marL="342900" indent="-342900">
              <a:lnSpc>
                <a:spcPct val="90000"/>
              </a:lnSpc>
              <a:spcBef>
                <a:spcPct val="20000"/>
              </a:spcBef>
            </a:pPr>
            <a:r>
              <a:rPr lang="fr-CA" sz="2000" b="1" dirty="0">
                <a:effectLst>
                  <a:outerShdw blurRad="38100" dist="38100" dir="2700000" algn="tl">
                    <a:srgbClr val="000000"/>
                  </a:outerShdw>
                </a:effectLst>
                <a:latin typeface="+mn-lt"/>
              </a:rPr>
              <a:t>Lieutenant-général Tommy Burns</a:t>
            </a:r>
          </a:p>
          <a:p>
            <a:pPr marL="742950" lvl="1" indent="-285750">
              <a:lnSpc>
                <a:spcPct val="90000"/>
              </a:lnSpc>
              <a:spcBef>
                <a:spcPct val="20000"/>
              </a:spcBef>
              <a:buFontTx/>
              <a:buChar char="–"/>
            </a:pPr>
            <a:r>
              <a:rPr lang="fr-CA" sz="1800" dirty="0">
                <a:effectLst>
                  <a:outerShdw blurRad="38100" dist="38100" dir="2700000" algn="tl">
                    <a:srgbClr val="000000"/>
                  </a:outerShdw>
                </a:effectLst>
                <a:latin typeface="+mn-lt"/>
              </a:rPr>
              <a:t>Chef d’état-major, ONUST, de 1955 à 1956</a:t>
            </a:r>
          </a:p>
          <a:p>
            <a:pPr marL="742950" lvl="1" indent="-285750">
              <a:lnSpc>
                <a:spcPct val="90000"/>
              </a:lnSpc>
              <a:spcBef>
                <a:spcPct val="20000"/>
              </a:spcBef>
              <a:buFontTx/>
              <a:buChar char="–"/>
            </a:pPr>
            <a:r>
              <a:rPr lang="fr-CA" sz="1800" dirty="0">
                <a:effectLst>
                  <a:outerShdw blurRad="38100" dist="38100" dir="2700000" algn="tl">
                    <a:srgbClr val="000000"/>
                  </a:outerShdw>
                </a:effectLst>
                <a:latin typeface="+mn-lt"/>
              </a:rPr>
              <a:t>Premier commandant, Force d’urgence des Nations Unies, de 1956 à 1959</a:t>
            </a:r>
          </a:p>
        </p:txBody>
      </p:sp>
    </p:spTree>
    <p:extLst>
      <p:ext uri="{BB962C8B-B14F-4D97-AF65-F5344CB8AC3E}">
        <p14:creationId xmlns:p14="http://schemas.microsoft.com/office/powerpoint/2010/main" val="2635750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CA"/>
              <a:t>Prix Nobel de la paix de 1957</a:t>
            </a:r>
          </a:p>
        </p:txBody>
      </p:sp>
      <p:sp>
        <p:nvSpPr>
          <p:cNvPr id="45059" name="Rectangle 3"/>
          <p:cNvSpPr>
            <a:spLocks noGrp="1" noChangeArrowheads="1"/>
          </p:cNvSpPr>
          <p:nvPr>
            <p:ph type="body" idx="1"/>
          </p:nvPr>
        </p:nvSpPr>
        <p:spPr>
          <a:xfrm>
            <a:off x="2754116" y="5791200"/>
            <a:ext cx="3810000" cy="1066800"/>
          </a:xfrm>
        </p:spPr>
        <p:txBody>
          <a:bodyPr/>
          <a:lstStyle/>
          <a:p>
            <a:pPr lvl="1" eaLnBrk="1" hangingPunct="1">
              <a:spcBef>
                <a:spcPts val="500"/>
              </a:spcBef>
              <a:spcAft>
                <a:spcPts val="500"/>
              </a:spcAft>
              <a:buFontTx/>
              <a:buNone/>
            </a:pPr>
            <a:r>
              <a:rPr lang="fr-CA" sz="1800" dirty="0"/>
              <a:t>	Lester B. Pearson</a:t>
            </a:r>
            <a:br>
              <a:rPr lang="fr-CA" sz="1800" dirty="0"/>
            </a:br>
            <a:r>
              <a:rPr lang="fr-CA" sz="1800" dirty="0"/>
              <a:t>Oslo, 11 décembre 1957</a:t>
            </a:r>
          </a:p>
        </p:txBody>
      </p:sp>
      <p:pic>
        <p:nvPicPr>
          <p:cNvPr id="45061" name="Picture 6"/>
          <p:cNvPicPr>
            <a:picLocks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2843808" y="1294155"/>
            <a:ext cx="3303784" cy="4463579"/>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474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a:p>
        </p:txBody>
      </p:sp>
      <p:pic>
        <p:nvPicPr>
          <p:cNvPr id="3075" name="Content Placeholder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315913"/>
            <a:ext cx="9140826"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1032"/>
          <p:cNvGrpSpPr>
            <a:grpSpLocks/>
          </p:cNvGrpSpPr>
          <p:nvPr/>
        </p:nvGrpSpPr>
        <p:grpSpPr bwMode="auto">
          <a:xfrm>
            <a:off x="0" y="-300038"/>
            <a:ext cx="1474788" cy="1485901"/>
            <a:chOff x="3984" y="2880"/>
            <a:chExt cx="1004" cy="1008"/>
          </a:xfrm>
        </p:grpSpPr>
        <p:pic>
          <p:nvPicPr>
            <p:cNvPr id="3080" name="Picture 1033" descr="Burns_Portait_BurnsBldg_DSCN135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 y="2880"/>
              <a:ext cx="87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34"/>
            <p:cNvSpPr txBox="1">
              <a:spLocks noChangeArrowheads="1"/>
            </p:cNvSpPr>
            <p:nvPr/>
          </p:nvSpPr>
          <p:spPr bwMode="auto">
            <a:xfrm rot="5400000">
              <a:off x="4784" y="3612"/>
              <a:ext cx="26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900"/>
                <a:t>Dorn</a:t>
              </a:r>
            </a:p>
          </p:txBody>
        </p:sp>
      </p:grpSp>
      <p:sp>
        <p:nvSpPr>
          <p:cNvPr id="3077" name="TextBox 7"/>
          <p:cNvSpPr txBox="1">
            <a:spLocks noChangeArrowheads="1"/>
          </p:cNvSpPr>
          <p:nvPr/>
        </p:nvSpPr>
        <p:spPr bwMode="auto">
          <a:xfrm>
            <a:off x="8251825" y="6581775"/>
            <a:ext cx="84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Sgt Barber</a:t>
            </a:r>
          </a:p>
        </p:txBody>
      </p:sp>
      <p:sp>
        <p:nvSpPr>
          <p:cNvPr id="3078" name="Text Box 1028"/>
          <p:cNvSpPr txBox="1">
            <a:spLocks noChangeArrowheads="1"/>
          </p:cNvSpPr>
          <p:nvPr/>
        </p:nvSpPr>
        <p:spPr bwMode="auto">
          <a:xfrm>
            <a:off x="6011863" y="0"/>
            <a:ext cx="2952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t>“On se </a:t>
            </a:r>
            <a:r>
              <a:rPr lang="en-US" altLang="en-US" sz="2800" dirty="0" err="1"/>
              <a:t>souvient</a:t>
            </a:r>
            <a:r>
              <a:rPr lang="en-US" altLang="en-US" sz="2800" dirty="0"/>
              <a:t>”</a:t>
            </a:r>
          </a:p>
        </p:txBody>
      </p:sp>
      <p:sp>
        <p:nvSpPr>
          <p:cNvPr id="3079" name="Text Box 1029"/>
          <p:cNvSpPr txBox="1">
            <a:spLocks noChangeArrowheads="1"/>
          </p:cNvSpPr>
          <p:nvPr/>
        </p:nvSpPr>
        <p:spPr bwMode="auto">
          <a:xfrm>
            <a:off x="-66675" y="6521450"/>
            <a:ext cx="1420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Gift of CSC 25</a:t>
            </a:r>
          </a:p>
        </p:txBody>
      </p:sp>
    </p:spTree>
    <p:extLst>
      <p:ext uri="{BB962C8B-B14F-4D97-AF65-F5344CB8AC3E}">
        <p14:creationId xmlns:p14="http://schemas.microsoft.com/office/powerpoint/2010/main" val="1537399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1C717-4798-433D-88E1-5DBEFF568E4A}"/>
              </a:ext>
            </a:extLst>
          </p:cNvPr>
          <p:cNvSpPr>
            <a:spLocks noGrp="1"/>
          </p:cNvSpPr>
          <p:nvPr>
            <p:ph type="title"/>
          </p:nvPr>
        </p:nvSpPr>
        <p:spPr/>
        <p:txBody>
          <a:bodyPr/>
          <a:lstStyle/>
          <a:p>
            <a:r>
              <a:rPr lang="en-US" dirty="0" err="1"/>
              <a:t>M</a:t>
            </a:r>
            <a:r>
              <a:rPr lang="en-US" dirty="0" err="1" smtClean="0"/>
              <a:t>embre</a:t>
            </a:r>
            <a:r>
              <a:rPr lang="en-US" dirty="0" smtClean="0"/>
              <a:t> </a:t>
            </a:r>
            <a:r>
              <a:rPr lang="en-US" dirty="0"/>
              <a:t>du Conseil</a:t>
            </a:r>
          </a:p>
        </p:txBody>
      </p:sp>
      <p:pic>
        <p:nvPicPr>
          <p:cNvPr id="4" name="Content Placeholder 3">
            <a:extLst>
              <a:ext uri="{FF2B5EF4-FFF2-40B4-BE49-F238E27FC236}">
                <a16:creationId xmlns:a16="http://schemas.microsoft.com/office/drawing/2014/main" xmlns="" id="{20814310-8D88-42EB-BF11-28C14EA88E4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59329" y="1699356"/>
            <a:ext cx="5548284" cy="4410643"/>
          </a:xfrm>
          <a:prstGeom prst="rect">
            <a:avLst/>
          </a:prstGeom>
        </p:spPr>
      </p:pic>
      <p:sp>
        <p:nvSpPr>
          <p:cNvPr id="5" name="Content Placeholder 4">
            <a:extLst>
              <a:ext uri="{FF2B5EF4-FFF2-40B4-BE49-F238E27FC236}">
                <a16:creationId xmlns:a16="http://schemas.microsoft.com/office/drawing/2014/main" xmlns="" id="{6F028064-ADF0-4BEF-A67F-DF481C5D44EF}"/>
              </a:ext>
            </a:extLst>
          </p:cNvPr>
          <p:cNvSpPr txBox="1">
            <a:spLocks/>
          </p:cNvSpPr>
          <p:nvPr/>
        </p:nvSpPr>
        <p:spPr>
          <a:xfrm>
            <a:off x="899592" y="1584036"/>
            <a:ext cx="2818656" cy="4525963"/>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Monotype Sorts" pitchFamily="2" charset="2"/>
              <a:buChar char="F"/>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a:lstStyle>
          <a:p>
            <a:pPr marL="0" indent="0">
              <a:buNone/>
            </a:pPr>
            <a:r>
              <a:rPr lang="en-US" sz="2800" kern="0" dirty="0"/>
              <a:t>(1946)</a:t>
            </a:r>
          </a:p>
          <a:p>
            <a:pPr marL="0" indent="0">
              <a:buNone/>
            </a:pPr>
            <a:endParaRPr lang="en-US" sz="2800" kern="0" dirty="0"/>
          </a:p>
          <a:p>
            <a:pPr marL="0" indent="0">
              <a:buNone/>
            </a:pPr>
            <a:r>
              <a:rPr lang="en-US" sz="2800" kern="0" dirty="0"/>
              <a:t>1948-49 </a:t>
            </a:r>
            <a:br>
              <a:rPr lang="en-US" sz="2800" kern="0" dirty="0"/>
            </a:br>
            <a:r>
              <a:rPr lang="en-US" sz="2800" kern="0" dirty="0"/>
              <a:t>1958-59 </a:t>
            </a:r>
            <a:br>
              <a:rPr lang="en-US" sz="2800" kern="0" dirty="0"/>
            </a:br>
            <a:r>
              <a:rPr lang="en-US" sz="2800" kern="0" dirty="0"/>
              <a:t>1967-68 </a:t>
            </a:r>
            <a:br>
              <a:rPr lang="en-US" sz="2800" kern="0" dirty="0"/>
            </a:br>
            <a:r>
              <a:rPr lang="en-US" sz="2800" kern="0" dirty="0"/>
              <a:t>1977-78 </a:t>
            </a:r>
            <a:br>
              <a:rPr lang="en-US" sz="2800" kern="0" dirty="0"/>
            </a:br>
            <a:r>
              <a:rPr lang="en-US" sz="2800" kern="0" dirty="0"/>
              <a:t>1989-90</a:t>
            </a:r>
            <a:br>
              <a:rPr lang="en-US" sz="2800" kern="0" dirty="0"/>
            </a:br>
            <a:r>
              <a:rPr lang="en-US" sz="2800" kern="0" dirty="0"/>
              <a:t>1999-00</a:t>
            </a:r>
          </a:p>
          <a:p>
            <a:pPr marL="0" indent="0">
              <a:buNone/>
            </a:pPr>
            <a:endParaRPr lang="en-US" sz="2800" kern="0" dirty="0"/>
          </a:p>
          <a:p>
            <a:pPr marL="0" indent="0">
              <a:buNone/>
            </a:pPr>
            <a:r>
              <a:rPr lang="en-US" sz="2800" kern="0" dirty="0"/>
              <a:t>(2010)</a:t>
            </a:r>
          </a:p>
          <a:p>
            <a:pPr marL="0" indent="0">
              <a:buNone/>
            </a:pPr>
            <a:endParaRPr lang="en-US" sz="2800" kern="0" dirty="0"/>
          </a:p>
        </p:txBody>
      </p:sp>
    </p:spTree>
    <p:extLst>
      <p:ext uri="{BB962C8B-B14F-4D97-AF65-F5344CB8AC3E}">
        <p14:creationId xmlns:p14="http://schemas.microsoft.com/office/powerpoint/2010/main" val="901080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89695-88D2-43CD-B0AF-CD2EC4057877}"/>
              </a:ext>
            </a:extLst>
          </p:cNvPr>
          <p:cNvSpPr>
            <a:spLocks noGrp="1"/>
          </p:cNvSpPr>
          <p:nvPr>
            <p:ph type="title"/>
          </p:nvPr>
        </p:nvSpPr>
        <p:spPr/>
        <p:txBody>
          <a:bodyPr/>
          <a:lstStyle/>
          <a:p>
            <a:endParaRPr lang="en-US"/>
          </a:p>
        </p:txBody>
      </p:sp>
      <p:pic>
        <p:nvPicPr>
          <p:cNvPr id="96258" name="Picture 2" descr="Security Council Unanimously Adopts Resolution 1130, Extending Mandate of Mission in Central African Republic to 15 November">
            <a:extLst>
              <a:ext uri="{FF2B5EF4-FFF2-40B4-BE49-F238E27FC236}">
                <a16:creationId xmlns:a16="http://schemas.microsoft.com/office/drawing/2014/main" xmlns="" id="{A3417F07-2481-483B-9582-61EF49821C39}"/>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988" y="-34930"/>
            <a:ext cx="9141011" cy="60940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50" y="6027003"/>
            <a:ext cx="9010046" cy="461665"/>
          </a:xfrm>
          <a:prstGeom prst="rect">
            <a:avLst/>
          </a:prstGeom>
        </p:spPr>
        <p:txBody>
          <a:bodyPr wrap="square">
            <a:spAutoFit/>
          </a:bodyPr>
          <a:lstStyle/>
          <a:p>
            <a:r>
              <a:rPr lang="fr-CA" dirty="0"/>
              <a:t>Le président du Conseil de sécurité, Robert Fowler (Canada), s'entretient avec le Secrétaire général, Kofi Annan (à gauche), avant de lire une déclaration présidentielle sur la situation entre l'Éthiopie et l'Érythrée</a:t>
            </a:r>
            <a:r>
              <a:rPr lang="fr-CA" dirty="0" smtClean="0"/>
              <a:t>. </a:t>
            </a:r>
            <a:r>
              <a:rPr lang="es-ES" dirty="0"/>
              <a:t>27 February 1999. UN Photo # 320739</a:t>
            </a:r>
            <a:endParaRPr lang="fr-CA" dirty="0"/>
          </a:p>
        </p:txBody>
      </p:sp>
    </p:spTree>
    <p:extLst>
      <p:ext uri="{BB962C8B-B14F-4D97-AF65-F5344CB8AC3E}">
        <p14:creationId xmlns:p14="http://schemas.microsoft.com/office/powerpoint/2010/main" val="127219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DC444-299C-418F-9C73-FF8824399537}"/>
              </a:ext>
            </a:extLst>
          </p:cNvPr>
          <p:cNvSpPr>
            <a:spLocks noGrp="1"/>
          </p:cNvSpPr>
          <p:nvPr>
            <p:ph type="title"/>
          </p:nvPr>
        </p:nvSpPr>
        <p:spPr/>
        <p:txBody>
          <a:bodyPr/>
          <a:lstStyle/>
          <a:p>
            <a:endParaRPr lang="en-US"/>
          </a:p>
        </p:txBody>
      </p:sp>
      <p:pic>
        <p:nvPicPr>
          <p:cNvPr id="84994" name="Picture 2" descr="Couverture du livre La responsabilitÃ© de protÃ©ger : Rapport de la Commission internationale de lâintervention et de la souverainetÃ© des Ãtats">
            <a:extLst>
              <a:ext uri="{FF2B5EF4-FFF2-40B4-BE49-F238E27FC236}">
                <a16:creationId xmlns:a16="http://schemas.microsoft.com/office/drawing/2014/main" xmlns="" id="{BD5780FE-0BFF-421E-B773-3FA3CF0C8D7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987824" y="1484784"/>
            <a:ext cx="2891264" cy="419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707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A9249-2A8F-4D1D-B2D3-CC0E0182EC0D}"/>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xmlns="" id="{A6FCEB99-231E-46B8-8DCA-5482DFD3CDC2}"/>
              </a:ext>
            </a:extLst>
          </p:cNvPr>
          <p:cNvSpPr/>
          <p:nvPr/>
        </p:nvSpPr>
        <p:spPr>
          <a:xfrm>
            <a:off x="0" y="5985387"/>
            <a:ext cx="8579296" cy="276999"/>
          </a:xfrm>
          <a:prstGeom prst="rect">
            <a:avLst/>
          </a:prstGeom>
        </p:spPr>
        <p:txBody>
          <a:bodyPr wrap="square">
            <a:spAutoFit/>
          </a:bodyPr>
          <a:lstStyle/>
          <a:p>
            <a:endParaRPr lang="en-US" b="0" i="0" dirty="0">
              <a:effectLst/>
              <a:latin typeface="Arial" panose="020B0604020202020204" pitchFamily="34" charset="0"/>
            </a:endParaRPr>
          </a:p>
        </p:txBody>
      </p:sp>
      <p:pic>
        <p:nvPicPr>
          <p:cNvPr id="95234" name="Picture 2" descr="General Assembly Debates Equitable Representation on and Increase in Membership of Security Council">
            <a:extLst>
              <a:ext uri="{FF2B5EF4-FFF2-40B4-BE49-F238E27FC236}">
                <a16:creationId xmlns:a16="http://schemas.microsoft.com/office/drawing/2014/main" xmlns="" id="{2AD12E16-BB07-4BF8-AEB5-43D53F13166E}"/>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0"/>
            <a:ext cx="9144000" cy="59605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C172D274-B32E-4DD3-8134-EDF70574AC85}"/>
              </a:ext>
            </a:extLst>
          </p:cNvPr>
          <p:cNvSpPr/>
          <p:nvPr/>
        </p:nvSpPr>
        <p:spPr>
          <a:xfrm>
            <a:off x="179511" y="6105637"/>
            <a:ext cx="8764899" cy="646331"/>
          </a:xfrm>
          <a:prstGeom prst="rect">
            <a:avLst/>
          </a:prstGeom>
        </p:spPr>
        <p:txBody>
          <a:bodyPr wrap="square">
            <a:spAutoFit/>
          </a:bodyPr>
          <a:lstStyle/>
          <a:p>
            <a:r>
              <a:rPr lang="fr-CA" dirty="0">
                <a:latin typeface="Arial" panose="020B0604020202020204" pitchFamily="34" charset="0"/>
              </a:rPr>
              <a:t>Allan Rock, représentant permanent du Canada auprès des Nations Unies, parle devant l’Assemblée générale au sujet de la représentation équitable des membres du Conseil de sécurité et de l’augmentation du nombre de membres aujourd’hui au siège de l’ONU, 26 juillet 2005.</a:t>
            </a:r>
            <a:endParaRPr lang="fr-CA" dirty="0"/>
          </a:p>
        </p:txBody>
      </p:sp>
    </p:spTree>
    <p:extLst>
      <p:ext uri="{BB962C8B-B14F-4D97-AF65-F5344CB8AC3E}">
        <p14:creationId xmlns:p14="http://schemas.microsoft.com/office/powerpoint/2010/main" val="16599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 sunburst through the clouds is shown against a landscape of destroyed land with a shellhole in the foreground.">
            <a:extLst>
              <a:ext uri="{FF2B5EF4-FFF2-40B4-BE49-F238E27FC236}">
                <a16:creationId xmlns:a16="http://schemas.microsoft.com/office/drawing/2014/main" xmlns="" id="{C17D9E84-73C1-4CFF-A486-7412D584F7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2853" y="1536830"/>
            <a:ext cx="4821079" cy="53211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E9D26DB-2DE2-48C4-921B-7998366564F9}"/>
              </a:ext>
            </a:extLst>
          </p:cNvPr>
          <p:cNvSpPr/>
          <p:nvPr/>
        </p:nvSpPr>
        <p:spPr>
          <a:xfrm>
            <a:off x="7919206" y="6390789"/>
            <a:ext cx="1077987" cy="276999"/>
          </a:xfrm>
          <a:prstGeom prst="rect">
            <a:avLst/>
          </a:prstGeom>
        </p:spPr>
        <p:txBody>
          <a:bodyPr wrap="none">
            <a:spAutoFit/>
          </a:bodyPr>
          <a:lstStyle/>
          <a:p>
            <a:r>
              <a:rPr lang="en-US" sz="1200" dirty="0">
                <a:solidFill>
                  <a:schemeClr val="bg1"/>
                </a:solidFill>
              </a:rPr>
              <a:t>wikimedia.org</a:t>
            </a:r>
            <a:endParaRPr lang="en-CA" sz="1200" dirty="0">
              <a:solidFill>
                <a:schemeClr val="bg1"/>
              </a:solidFill>
            </a:endParaRPr>
          </a:p>
        </p:txBody>
      </p:sp>
      <p:sp>
        <p:nvSpPr>
          <p:cNvPr id="4" name="Rectangle 3">
            <a:extLst>
              <a:ext uri="{FF2B5EF4-FFF2-40B4-BE49-F238E27FC236}">
                <a16:creationId xmlns:a16="http://schemas.microsoft.com/office/drawing/2014/main" xmlns="" id="{F01F868E-0C0E-4081-9B75-495DFD79D822}"/>
              </a:ext>
            </a:extLst>
          </p:cNvPr>
          <p:cNvSpPr/>
          <p:nvPr/>
        </p:nvSpPr>
        <p:spPr>
          <a:xfrm>
            <a:off x="457200" y="274638"/>
            <a:ext cx="8363272" cy="1261884"/>
          </a:xfrm>
          <a:prstGeom prst="rect">
            <a:avLst/>
          </a:prstGeom>
        </p:spPr>
        <p:txBody>
          <a:bodyPr wrap="square">
            <a:spAutoFit/>
          </a:bodyPr>
          <a:lstStyle/>
          <a:p>
            <a:pPr eaLnBrk="1" hangingPunct="1">
              <a:buFont typeface="Monotype Sorts" pitchFamily="2" charset="2"/>
              <a:buNone/>
              <a:defRPr/>
            </a:pPr>
            <a:r>
              <a:rPr lang="fr-CA" altLang="en-US" sz="2400" dirty="0">
                <a:solidFill>
                  <a:srgbClr val="FFFF99"/>
                </a:solidFill>
                <a:latin typeface="+mj-lt"/>
                <a:cs typeface="+mj-cs"/>
              </a:rPr>
              <a:t>Origine de l’organisation internationale (OI) pour la paix</a:t>
            </a:r>
          </a:p>
          <a:p>
            <a:pPr lvl="1" algn="ctr"/>
            <a:r>
              <a:rPr lang="fr-CA" altLang="en-US" sz="2000" dirty="0"/>
              <a:t>Sacrifice, esprit progressif, impératif de la prévention</a:t>
            </a:r>
          </a:p>
          <a:p>
            <a:pPr lvl="1" algn="ctr" eaLnBrk="1" hangingPunct="1"/>
            <a:r>
              <a:rPr lang="fr-CA" altLang="en-US" sz="2000" dirty="0"/>
              <a:t>Après la destruction, de nouveaux espoirs et de nouveaux rêves</a:t>
            </a:r>
            <a:endParaRPr lang="en-US" sz="2000" b="1" dirty="0">
              <a:solidFill>
                <a:srgbClr val="000000"/>
              </a:solidFill>
            </a:endParaRPr>
          </a:p>
        </p:txBody>
      </p:sp>
    </p:spTree>
    <p:extLst>
      <p:ext uri="{BB962C8B-B14F-4D97-AF65-F5344CB8AC3E}">
        <p14:creationId xmlns:p14="http://schemas.microsoft.com/office/powerpoint/2010/main" val="3754721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724CC-CFE3-4DB4-AABF-64D5561C8E03}"/>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xmlns="" id="{9B07C433-3F8D-4D77-BF44-1C923F3C705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44000" cy="6083809"/>
          </a:xfrm>
        </p:spPr>
      </p:pic>
      <p:sp>
        <p:nvSpPr>
          <p:cNvPr id="4" name="Rectangle 3">
            <a:extLst>
              <a:ext uri="{FF2B5EF4-FFF2-40B4-BE49-F238E27FC236}">
                <a16:creationId xmlns:a16="http://schemas.microsoft.com/office/drawing/2014/main" xmlns="" id="{EA4EA4F9-CC78-45A8-B218-FEF8260B9A11}"/>
              </a:ext>
            </a:extLst>
          </p:cNvPr>
          <p:cNvSpPr/>
          <p:nvPr/>
        </p:nvSpPr>
        <p:spPr>
          <a:xfrm>
            <a:off x="251519" y="6257943"/>
            <a:ext cx="8910451" cy="461665"/>
          </a:xfrm>
          <a:prstGeom prst="rect">
            <a:avLst/>
          </a:prstGeom>
        </p:spPr>
        <p:txBody>
          <a:bodyPr wrap="square">
            <a:spAutoFit/>
          </a:bodyPr>
          <a:lstStyle/>
          <a:p>
            <a:pPr fontAlgn="t"/>
            <a:r>
              <a:rPr lang="fr-FR" dirty="0"/>
              <a:t/>
            </a:r>
            <a:br>
              <a:rPr lang="fr-FR" dirty="0"/>
            </a:br>
            <a:r>
              <a:rPr lang="fr-FR" dirty="0"/>
              <a:t>Le ministre Lawrence Cannon concède le siège du SC au Portugal, 12 octobre 2010, photo de l’ONU n</a:t>
            </a:r>
            <a:r>
              <a:rPr lang="fr-FR" baseline="30000" dirty="0"/>
              <a:t>o</a:t>
            </a:r>
            <a:r>
              <a:rPr lang="fr-FR" dirty="0"/>
              <a:t> </a:t>
            </a:r>
            <a:r>
              <a:rPr lang="fr-FR" dirty="0" smtClean="0"/>
              <a:t>451487</a:t>
            </a:r>
            <a:r>
              <a:rPr lang="fr-FR" dirty="0" smtClean="0"/>
              <a:t>.</a:t>
            </a:r>
            <a:endParaRPr lang="fr-FR" dirty="0"/>
          </a:p>
        </p:txBody>
      </p:sp>
    </p:spTree>
    <p:extLst>
      <p:ext uri="{BB962C8B-B14F-4D97-AF65-F5344CB8AC3E}">
        <p14:creationId xmlns:p14="http://schemas.microsoft.com/office/powerpoint/2010/main" val="3477060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31C25-F8DC-4BA6-9F59-D1A94EDF6BF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041DA2ED-110B-4C24-82BE-8EFA2502DE0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44000" cy="6085755"/>
          </a:xfrm>
        </p:spPr>
      </p:pic>
      <p:sp>
        <p:nvSpPr>
          <p:cNvPr id="4" name="Rectangle 3">
            <a:extLst>
              <a:ext uri="{FF2B5EF4-FFF2-40B4-BE49-F238E27FC236}">
                <a16:creationId xmlns:a16="http://schemas.microsoft.com/office/drawing/2014/main" xmlns="" id="{2600E66E-BDC3-4311-8846-AF0F001AAF10}"/>
              </a:ext>
            </a:extLst>
          </p:cNvPr>
          <p:cNvSpPr/>
          <p:nvPr/>
        </p:nvSpPr>
        <p:spPr>
          <a:xfrm>
            <a:off x="282352" y="6156269"/>
            <a:ext cx="8579296" cy="461665"/>
          </a:xfrm>
          <a:prstGeom prst="rect">
            <a:avLst/>
          </a:prstGeom>
        </p:spPr>
        <p:txBody>
          <a:bodyPr wrap="square">
            <a:spAutoFit/>
          </a:bodyPr>
          <a:lstStyle/>
          <a:p>
            <a:r>
              <a:rPr lang="fr-CA" dirty="0">
                <a:latin typeface="Arial" panose="020B0604020202020204" pitchFamily="34" charset="0"/>
              </a:rPr>
              <a:t>Le ministre </a:t>
            </a:r>
            <a:r>
              <a:rPr lang="fr-CA" dirty="0" err="1">
                <a:latin typeface="Arial" panose="020B0604020202020204" pitchFamily="34" charset="0"/>
              </a:rPr>
              <a:t>Harjit</a:t>
            </a:r>
            <a:r>
              <a:rPr lang="fr-CA" dirty="0">
                <a:latin typeface="Arial" panose="020B0604020202020204" pitchFamily="34" charset="0"/>
              </a:rPr>
              <a:t> Singh </a:t>
            </a:r>
            <a:r>
              <a:rPr lang="fr-CA" dirty="0" err="1">
                <a:latin typeface="Arial" panose="020B0604020202020204" pitchFamily="34" charset="0"/>
              </a:rPr>
              <a:t>Sajjan</a:t>
            </a:r>
            <a:r>
              <a:rPr lang="fr-CA" dirty="0">
                <a:latin typeface="Arial" panose="020B0604020202020204" pitchFamily="34" charset="0"/>
              </a:rPr>
              <a:t> parle devant le Conseil de sécurité sur l’action collective visant à améliorer les opérations de maintien de la paix de l’ONU, 28 mars 2018, photo de l’ONU n</a:t>
            </a:r>
            <a:r>
              <a:rPr lang="fr-CA" baseline="30000" dirty="0">
                <a:latin typeface="Arial" panose="020B0604020202020204" pitchFamily="34" charset="0"/>
              </a:rPr>
              <a:t>o</a:t>
            </a:r>
            <a:r>
              <a:rPr lang="fr-CA" dirty="0">
                <a:latin typeface="Arial" panose="020B0604020202020204" pitchFamily="34" charset="0"/>
              </a:rPr>
              <a:t> 75588.</a:t>
            </a:r>
            <a:endParaRPr lang="fr-CA" dirty="0">
              <a:latin typeface="Arial" panose="020B0604020202020204" pitchFamily="34" charset="0"/>
            </a:endParaRPr>
          </a:p>
        </p:txBody>
      </p:sp>
    </p:spTree>
    <p:extLst>
      <p:ext uri="{BB962C8B-B14F-4D97-AF65-F5344CB8AC3E}">
        <p14:creationId xmlns:p14="http://schemas.microsoft.com/office/powerpoint/2010/main" val="4022116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C60A5-7109-44AB-B8F6-54356EAC962F}"/>
              </a:ext>
            </a:extLst>
          </p:cNvPr>
          <p:cNvSpPr>
            <a:spLocks noGrp="1"/>
          </p:cNvSpPr>
          <p:nvPr>
            <p:ph type="title"/>
          </p:nvPr>
        </p:nvSpPr>
        <p:spPr/>
        <p:txBody>
          <a:bodyPr/>
          <a:lstStyle/>
          <a:p>
            <a:r>
              <a:rPr lang="fr-FR" sz="2400" dirty="0"/>
              <a:t>Personnel en uniforme canadien affecté au maintien de la paix des Nations Unies, 1950-</a:t>
            </a:r>
            <a:r>
              <a:rPr lang="en-US" sz="2400" b="0" dirty="0"/>
              <a:t/>
            </a:r>
            <a:br>
              <a:rPr lang="en-US" sz="2400" b="0" dirty="0"/>
            </a:br>
            <a:endParaRPr lang="en-US" sz="2400" b="0" dirty="0"/>
          </a:p>
        </p:txBody>
      </p:sp>
      <p:grpSp>
        <p:nvGrpSpPr>
          <p:cNvPr id="4" name="Group 3">
            <a:extLst>
              <a:ext uri="{FF2B5EF4-FFF2-40B4-BE49-F238E27FC236}">
                <a16:creationId xmlns:a16="http://schemas.microsoft.com/office/drawing/2014/main" xmlns="" id="{3E2B13B6-833D-48AB-8234-E4477EBF9FDF}"/>
              </a:ext>
            </a:extLst>
          </p:cNvPr>
          <p:cNvGrpSpPr/>
          <p:nvPr/>
        </p:nvGrpSpPr>
        <p:grpSpPr>
          <a:xfrm>
            <a:off x="827584" y="1048172"/>
            <a:ext cx="7298804" cy="5535190"/>
            <a:chOff x="0" y="0"/>
            <a:chExt cx="5661660" cy="4457700"/>
          </a:xfrm>
        </p:grpSpPr>
        <p:grpSp>
          <p:nvGrpSpPr>
            <p:cNvPr id="5" name="Group 4">
              <a:extLst>
                <a:ext uri="{FF2B5EF4-FFF2-40B4-BE49-F238E27FC236}">
                  <a16:creationId xmlns:a16="http://schemas.microsoft.com/office/drawing/2014/main" xmlns="" id="{62398137-B3B5-4693-97C5-E28C55523879}"/>
                </a:ext>
              </a:extLst>
            </p:cNvPr>
            <p:cNvGrpSpPr/>
            <p:nvPr/>
          </p:nvGrpSpPr>
          <p:grpSpPr>
            <a:xfrm>
              <a:off x="0" y="0"/>
              <a:ext cx="5661660" cy="4457700"/>
              <a:chOff x="0" y="0"/>
              <a:chExt cx="5661660" cy="4457700"/>
            </a:xfrm>
          </p:grpSpPr>
          <p:graphicFrame>
            <p:nvGraphicFramePr>
              <p:cNvPr id="7" name="Chart 6">
                <a:extLst>
                  <a:ext uri="{FF2B5EF4-FFF2-40B4-BE49-F238E27FC236}">
                    <a16:creationId xmlns:a16="http://schemas.microsoft.com/office/drawing/2014/main" xmlns="" id="{2B3AE94A-BEF9-457C-BAFA-76EC34C8BFA6}"/>
                  </a:ext>
                </a:extLst>
              </p:cNvPr>
              <p:cNvGraphicFramePr/>
              <p:nvPr>
                <p:extLst/>
              </p:nvPr>
            </p:nvGraphicFramePr>
            <p:xfrm>
              <a:off x="0" y="0"/>
              <a:ext cx="5661660"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
                <a:extLst>
                  <a:ext uri="{FF2B5EF4-FFF2-40B4-BE49-F238E27FC236}">
                    <a16:creationId xmlns:a16="http://schemas.microsoft.com/office/drawing/2014/main" xmlns="" id="{D36E3BF7-E9A0-4FCA-A181-586FE1C12F86}"/>
                  </a:ext>
                </a:extLst>
              </p:cNvPr>
              <p:cNvSpPr txBox="1"/>
              <p:nvPr/>
            </p:nvSpPr>
            <p:spPr>
              <a:xfrm>
                <a:off x="830580" y="2339340"/>
                <a:ext cx="49994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UNEF</a:t>
                </a:r>
              </a:p>
            </p:txBody>
          </p:sp>
          <p:sp>
            <p:nvSpPr>
              <p:cNvPr id="9" name="TextBox 4">
                <a:extLst>
                  <a:ext uri="{FF2B5EF4-FFF2-40B4-BE49-F238E27FC236}">
                    <a16:creationId xmlns:a16="http://schemas.microsoft.com/office/drawing/2014/main" xmlns="" id="{AB0521E7-A44A-495B-AD25-C3045599CB24}"/>
                  </a:ext>
                </a:extLst>
              </p:cNvPr>
              <p:cNvSpPr txBox="1"/>
              <p:nvPr/>
            </p:nvSpPr>
            <p:spPr>
              <a:xfrm>
                <a:off x="1402080" y="1318260"/>
                <a:ext cx="683457"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UNFICYP</a:t>
                </a:r>
              </a:p>
            </p:txBody>
          </p:sp>
          <p:sp>
            <p:nvSpPr>
              <p:cNvPr id="10" name="TextBox 5">
                <a:extLst>
                  <a:ext uri="{FF2B5EF4-FFF2-40B4-BE49-F238E27FC236}">
                    <a16:creationId xmlns:a16="http://schemas.microsoft.com/office/drawing/2014/main" xmlns="" id="{7C3A2B82-3CF5-4B71-B779-4E0F1BB88677}"/>
                  </a:ext>
                </a:extLst>
              </p:cNvPr>
              <p:cNvSpPr txBox="1"/>
              <p:nvPr/>
            </p:nvSpPr>
            <p:spPr>
              <a:xfrm>
                <a:off x="2186940" y="1325880"/>
                <a:ext cx="602857"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UNEF II</a:t>
                </a:r>
              </a:p>
            </p:txBody>
          </p:sp>
          <p:sp>
            <p:nvSpPr>
              <p:cNvPr id="11" name="TextBox 6">
                <a:extLst>
                  <a:ext uri="{FF2B5EF4-FFF2-40B4-BE49-F238E27FC236}">
                    <a16:creationId xmlns:a16="http://schemas.microsoft.com/office/drawing/2014/main" xmlns="" id="{A7F70D7B-D49E-44DE-86FF-8260967FC2C8}"/>
                  </a:ext>
                </a:extLst>
              </p:cNvPr>
              <p:cNvSpPr txBox="1"/>
              <p:nvPr/>
            </p:nvSpPr>
            <p:spPr>
              <a:xfrm>
                <a:off x="2910840" y="419100"/>
                <a:ext cx="1785263"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UNOSOM, </a:t>
                </a:r>
                <a:r>
                  <a:rPr lang="en-US" sz="1100">
                    <a:solidFill>
                      <a:schemeClr val="tx1"/>
                    </a:solidFill>
                    <a:effectLst/>
                    <a:latin typeface="+mn-lt"/>
                    <a:ea typeface="+mn-ea"/>
                    <a:cs typeface="+mn-cs"/>
                  </a:rPr>
                  <a:t>UNTAC, </a:t>
                </a:r>
                <a:r>
                  <a:rPr lang="en-US" sz="1100"/>
                  <a:t>UNPROFOR</a:t>
                </a:r>
              </a:p>
            </p:txBody>
          </p:sp>
          <p:sp>
            <p:nvSpPr>
              <p:cNvPr id="12" name="TextBox 7">
                <a:extLst>
                  <a:ext uri="{FF2B5EF4-FFF2-40B4-BE49-F238E27FC236}">
                    <a16:creationId xmlns:a16="http://schemas.microsoft.com/office/drawing/2014/main" xmlns="" id="{962D3528-7957-4AA6-AD6D-5FED0E011E3A}"/>
                  </a:ext>
                </a:extLst>
              </p:cNvPr>
              <p:cNvSpPr txBox="1"/>
              <p:nvPr/>
            </p:nvSpPr>
            <p:spPr>
              <a:xfrm>
                <a:off x="4274820" y="2933700"/>
                <a:ext cx="825482"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MINUSTAH</a:t>
                </a:r>
              </a:p>
            </p:txBody>
          </p:sp>
        </p:grpSp>
        <p:sp>
          <p:nvSpPr>
            <p:cNvPr id="6" name="TextBox 9">
              <a:extLst>
                <a:ext uri="{FF2B5EF4-FFF2-40B4-BE49-F238E27FC236}">
                  <a16:creationId xmlns:a16="http://schemas.microsoft.com/office/drawing/2014/main" xmlns="" id="{F32CC4CA-C7A0-4454-9B25-3F3AA8FFB4FB}"/>
                </a:ext>
              </a:extLst>
            </p:cNvPr>
            <p:cNvSpPr txBox="1"/>
            <p:nvPr/>
          </p:nvSpPr>
          <p:spPr>
            <a:xfrm>
              <a:off x="3898921" y="3101340"/>
              <a:ext cx="62459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UNMEE</a:t>
              </a:r>
            </a:p>
          </p:txBody>
        </p:sp>
      </p:grpSp>
      <p:pic>
        <p:nvPicPr>
          <p:cNvPr id="13" name="Picture 3">
            <a:extLst>
              <a:ext uri="{FF2B5EF4-FFF2-40B4-BE49-F238E27FC236}">
                <a16:creationId xmlns:a16="http://schemas.microsoft.com/office/drawing/2014/main" xmlns="" id="{45FD5BB7-30CA-4BC1-83F6-A623F30E4A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3700" y="673500"/>
            <a:ext cx="1910300" cy="1386079"/>
          </a:xfrm>
          <a:prstGeom prst="ellipse">
            <a:avLst/>
          </a:prstGeom>
          <a:ln>
            <a:noFill/>
          </a:ln>
          <a:effectLst>
            <a:softEdge rad="112500"/>
          </a:effectLst>
        </p:spPr>
      </p:pic>
    </p:spTree>
    <p:extLst>
      <p:ext uri="{BB962C8B-B14F-4D97-AF65-F5344CB8AC3E}">
        <p14:creationId xmlns:p14="http://schemas.microsoft.com/office/powerpoint/2010/main" val="2475174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9C8B8-6AC1-4FD5-9668-38CF2E4E98F4}"/>
              </a:ext>
            </a:extLst>
          </p:cNvPr>
          <p:cNvSpPr>
            <a:spLocks noGrp="1"/>
          </p:cNvSpPr>
          <p:nvPr>
            <p:ph type="title"/>
          </p:nvPr>
        </p:nvSpPr>
        <p:spPr/>
        <p:txBody>
          <a:bodyPr/>
          <a:lstStyle/>
          <a:p>
            <a:r>
              <a:rPr lang="en-US" sz="2400" dirty="0"/>
              <a:t>Personnel en </a:t>
            </a:r>
            <a:r>
              <a:rPr lang="en-US" sz="2400" dirty="0" err="1"/>
              <a:t>uniforme</a:t>
            </a:r>
            <a:r>
              <a:rPr lang="en-US" sz="2400" dirty="0"/>
              <a:t> </a:t>
            </a:r>
            <a:r>
              <a:rPr lang="en-US" sz="2400" dirty="0" err="1"/>
              <a:t>canadien</a:t>
            </a:r>
            <a:r>
              <a:rPr lang="en-US" sz="2400" dirty="0"/>
              <a:t>, 2005-</a:t>
            </a:r>
          </a:p>
        </p:txBody>
      </p:sp>
      <p:graphicFrame>
        <p:nvGraphicFramePr>
          <p:cNvPr id="4" name="Chart 3">
            <a:extLst>
              <a:ext uri="{FF2B5EF4-FFF2-40B4-BE49-F238E27FC236}">
                <a16:creationId xmlns:a16="http://schemas.microsoft.com/office/drawing/2014/main" xmlns="" id="{00000000-0008-0000-0500-000002000000}"/>
              </a:ext>
            </a:extLst>
          </p:cNvPr>
          <p:cNvGraphicFramePr>
            <a:graphicFrameLocks noGrp="1"/>
          </p:cNvGraphicFramePr>
          <p:nvPr>
            <p:extLst/>
          </p:nvPr>
        </p:nvGraphicFramePr>
        <p:xfrm>
          <a:off x="289560" y="518160"/>
          <a:ext cx="9178984" cy="6065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214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CA212-26B1-47A1-860A-92ECC55A816D}"/>
              </a:ext>
            </a:extLst>
          </p:cNvPr>
          <p:cNvSpPr>
            <a:spLocks noGrp="1"/>
          </p:cNvSpPr>
          <p:nvPr>
            <p:ph type="title"/>
          </p:nvPr>
        </p:nvSpPr>
        <p:spPr/>
        <p:txBody>
          <a:bodyPr/>
          <a:lstStyle/>
          <a:p>
            <a:endParaRPr lang="en-US"/>
          </a:p>
        </p:txBody>
      </p:sp>
      <p:pic>
        <p:nvPicPr>
          <p:cNvPr id="91138" name="Picture 2" descr="Security Council Debates Children and Armed Conflict">
            <a:extLst>
              <a:ext uri="{FF2B5EF4-FFF2-40B4-BE49-F238E27FC236}">
                <a16:creationId xmlns:a16="http://schemas.microsoft.com/office/drawing/2014/main" xmlns="" id="{8074ADDC-786C-4542-950D-218F702ACDDB}"/>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54429"/>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12E3DCC-B716-445B-9582-B7F399EB9D17}"/>
              </a:ext>
            </a:extLst>
          </p:cNvPr>
          <p:cNvSpPr/>
          <p:nvPr/>
        </p:nvSpPr>
        <p:spPr>
          <a:xfrm>
            <a:off x="107504" y="6074228"/>
            <a:ext cx="9036496" cy="830997"/>
          </a:xfrm>
          <a:prstGeom prst="rect">
            <a:avLst/>
          </a:prstGeom>
        </p:spPr>
        <p:txBody>
          <a:bodyPr wrap="square">
            <a:spAutoFit/>
          </a:bodyPr>
          <a:lstStyle/>
          <a:p>
            <a:r>
              <a:rPr lang="en-US" b="1" i="0" dirty="0">
                <a:effectLst/>
                <a:latin typeface="Arial" panose="020B0604020202020204" pitchFamily="34" charset="0"/>
              </a:rPr>
              <a:t>Security Council Debates Children and Armed Conflict. </a:t>
            </a:r>
            <a:br>
              <a:rPr lang="en-US" b="1" i="0" dirty="0">
                <a:effectLst/>
                <a:latin typeface="Arial" panose="020B0604020202020204" pitchFamily="34" charset="0"/>
              </a:rPr>
            </a:br>
            <a:r>
              <a:rPr lang="en-US" b="0" i="0" dirty="0">
                <a:effectLst/>
                <a:latin typeface="Arial" panose="020B0604020202020204" pitchFamily="34" charset="0"/>
              </a:rPr>
              <a:t>Lt. General Roméo Dallaire (retired) (right), founder of the Roméo Dallaire Child Soldiers Initiative, with Marc-André Blanchard, Permanent Representative of Canada to the UN, at the Security Council debate on children and armed conflict. 31 October 2017. UN Photo # 741304</a:t>
            </a:r>
          </a:p>
        </p:txBody>
      </p:sp>
    </p:spTree>
    <p:extLst>
      <p:ext uri="{BB962C8B-B14F-4D97-AF65-F5344CB8AC3E}">
        <p14:creationId xmlns:p14="http://schemas.microsoft.com/office/powerpoint/2010/main" val="1574858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CA" altLang="en-US" b="1" dirty="0">
                <a:solidFill>
                  <a:srgbClr val="FFFF00"/>
                </a:solidFill>
              </a:rPr>
              <a:t>Campagne actuelle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358391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B03C800-AA0C-43D7-BB00-A99E9343778E}"/>
              </a:ext>
            </a:extLst>
          </p:cNvPr>
          <p:cNvSpPr>
            <a:spLocks noGrp="1"/>
          </p:cNvSpPr>
          <p:nvPr>
            <p:ph type="ctrTitle"/>
          </p:nvPr>
        </p:nvSpPr>
        <p:spPr>
          <a:xfrm>
            <a:off x="685800" y="3151187"/>
            <a:ext cx="7772400" cy="1470025"/>
          </a:xfrm>
        </p:spPr>
        <p:txBody>
          <a:bodyPr/>
          <a:lstStyle/>
          <a:p>
            <a:r>
              <a:rPr lang="fr-CA" altLang="en-US" b="1" dirty="0">
                <a:solidFill>
                  <a:schemeClr val="tx2"/>
                </a:solidFill>
              </a:rPr>
              <a:t>Dernières réflexions</a:t>
            </a:r>
            <a:br>
              <a:rPr lang="fr-CA" altLang="en-US" b="1" dirty="0">
                <a:solidFill>
                  <a:schemeClr val="tx2"/>
                </a:solidFill>
              </a:rPr>
            </a:br>
            <a:endParaRPr lang="en-US" b="1" dirty="0">
              <a:solidFill>
                <a:schemeClr val="tx2"/>
              </a:solidFill>
            </a:endParaRPr>
          </a:p>
        </p:txBody>
      </p:sp>
      <p:sp>
        <p:nvSpPr>
          <p:cNvPr id="5" name="Subtitle 4">
            <a:extLst>
              <a:ext uri="{FF2B5EF4-FFF2-40B4-BE49-F238E27FC236}">
                <a16:creationId xmlns:a16="http://schemas.microsoft.com/office/drawing/2014/main" xmlns="" id="{72876070-4632-436D-94CB-FFC69A3F54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2769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b="1"/>
              <a:t>Tensions et dynamique</a:t>
            </a:r>
            <a:endParaRPr lang="fr-CA" b="1"/>
          </a:p>
        </p:txBody>
      </p:sp>
      <p:sp>
        <p:nvSpPr>
          <p:cNvPr id="58371" name="Rectangle 3"/>
          <p:cNvSpPr>
            <a:spLocks noGrp="1" noChangeArrowheads="1"/>
          </p:cNvSpPr>
          <p:nvPr>
            <p:ph type="body" idx="1"/>
          </p:nvPr>
        </p:nvSpPr>
        <p:spPr>
          <a:xfrm>
            <a:off x="685800" y="1341438"/>
            <a:ext cx="8062913" cy="5327650"/>
          </a:xfrm>
        </p:spPr>
        <p:txBody>
          <a:bodyPr/>
          <a:lstStyle/>
          <a:p>
            <a:pPr eaLnBrk="1" hangingPunct="1"/>
            <a:r>
              <a:rPr lang="fr-CA" sz="2800" dirty="0"/>
              <a:t>CS </a:t>
            </a:r>
            <a:r>
              <a:rPr lang="fr-FR" sz="2800" dirty="0"/>
              <a:t>par rapport à</a:t>
            </a:r>
            <a:r>
              <a:rPr lang="fr-CA" sz="2800" dirty="0"/>
              <a:t> Assemblée générale</a:t>
            </a:r>
          </a:p>
          <a:p>
            <a:pPr eaLnBrk="1" hangingPunct="1"/>
            <a:r>
              <a:rPr lang="fr-CA" sz="2800" dirty="0"/>
              <a:t>Membres permanents par rapport à non permanents</a:t>
            </a:r>
          </a:p>
          <a:p>
            <a:pPr eaLnBrk="1" hangingPunct="1"/>
            <a:r>
              <a:rPr lang="fr-CA" sz="2800" dirty="0"/>
              <a:t>Composition du CS : </a:t>
            </a:r>
            <a:r>
              <a:rPr lang="fr-FR" sz="2800" dirty="0"/>
              <a:t>réaliste par rapport à démocratique</a:t>
            </a:r>
          </a:p>
          <a:p>
            <a:pPr eaLnBrk="1" hangingPunct="1"/>
            <a:r>
              <a:rPr lang="fr-FR" sz="2400" dirty="0"/>
              <a:t>CS par rapport </a:t>
            </a:r>
            <a:r>
              <a:rPr lang="fr-FR" sz="2400" dirty="0" smtClean="0"/>
              <a:t>au </a:t>
            </a:r>
            <a:r>
              <a:rPr lang="fr-FR" sz="2400" dirty="0"/>
              <a:t>SG de l’ONU</a:t>
            </a:r>
          </a:p>
          <a:p>
            <a:pPr eaLnBrk="1" hangingPunct="1"/>
            <a:r>
              <a:rPr lang="fr-CA" sz="2800" dirty="0"/>
              <a:t>Juridique par rapport à politique</a:t>
            </a:r>
          </a:p>
          <a:p>
            <a:pPr eaLnBrk="1" hangingPunct="1">
              <a:lnSpc>
                <a:spcPct val="90000"/>
              </a:lnSpc>
            </a:pPr>
            <a:r>
              <a:rPr lang="fr-FR" sz="2800" dirty="0"/>
              <a:t>Souveraineté par rapport à </a:t>
            </a:r>
            <a:r>
              <a:rPr lang="fr-FR" sz="2800" dirty="0"/>
              <a:t>intérêt commun</a:t>
            </a:r>
          </a:p>
          <a:p>
            <a:pPr eaLnBrk="1" hangingPunct="1">
              <a:lnSpc>
                <a:spcPct val="90000"/>
              </a:lnSpc>
            </a:pPr>
            <a:r>
              <a:rPr lang="fr-CA" sz="2800" dirty="0"/>
              <a:t>Ouest </a:t>
            </a:r>
            <a:r>
              <a:rPr lang="fr-CA" sz="2800" dirty="0"/>
              <a:t>par rapport à </a:t>
            </a:r>
            <a:r>
              <a:rPr lang="fr-CA" sz="2800" dirty="0" err="1"/>
              <a:t>Russia</a:t>
            </a:r>
            <a:r>
              <a:rPr lang="fr-CA" sz="2800" dirty="0"/>
              <a:t> </a:t>
            </a:r>
            <a:r>
              <a:rPr lang="fr-CA" sz="2800" dirty="0"/>
              <a:t>&amp; China</a:t>
            </a:r>
            <a:endParaRPr lang="fr-CA" sz="2400" dirty="0"/>
          </a:p>
          <a:p>
            <a:pPr lvl="1" eaLnBrk="1" hangingPunct="1">
              <a:lnSpc>
                <a:spcPct val="90000"/>
              </a:lnSpc>
            </a:pPr>
            <a:r>
              <a:rPr lang="fr-FR" sz="2400" dirty="0"/>
              <a:t>Intervention</a:t>
            </a:r>
          </a:p>
          <a:p>
            <a:pPr lvl="1" eaLnBrk="1" hangingPunct="1">
              <a:lnSpc>
                <a:spcPct val="90000"/>
              </a:lnSpc>
            </a:pPr>
            <a:r>
              <a:rPr lang="fr-FR" sz="2400" dirty="0"/>
              <a:t>Diplomatie en coulisses</a:t>
            </a:r>
          </a:p>
          <a:p>
            <a:pPr eaLnBrk="1" hangingPunct="1">
              <a:lnSpc>
                <a:spcPct val="90000"/>
              </a:lnSpc>
            </a:pPr>
            <a:endParaRPr lang="fr-FR" sz="2800" dirty="0"/>
          </a:p>
        </p:txBody>
      </p:sp>
    </p:spTree>
    <p:extLst>
      <p:ext uri="{BB962C8B-B14F-4D97-AF65-F5344CB8AC3E}">
        <p14:creationId xmlns:p14="http://schemas.microsoft.com/office/powerpoint/2010/main" val="1351297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C2138-0CFB-4A27-8F77-8174A01086FF}"/>
              </a:ext>
            </a:extLst>
          </p:cNvPr>
          <p:cNvSpPr>
            <a:spLocks noGrp="1"/>
          </p:cNvSpPr>
          <p:nvPr>
            <p:ph type="title"/>
          </p:nvPr>
        </p:nvSpPr>
        <p:spPr/>
        <p:txBody>
          <a:bodyPr/>
          <a:lstStyle/>
          <a:p>
            <a:r>
              <a:rPr lang="fr-FR" dirty="0"/>
              <a:t>Réforme du conseil de sécurité</a:t>
            </a:r>
            <a:endParaRPr lang="en-US" dirty="0"/>
          </a:p>
        </p:txBody>
      </p:sp>
      <p:sp>
        <p:nvSpPr>
          <p:cNvPr id="3" name="Content Placeholder 2">
            <a:extLst>
              <a:ext uri="{FF2B5EF4-FFF2-40B4-BE49-F238E27FC236}">
                <a16:creationId xmlns:a16="http://schemas.microsoft.com/office/drawing/2014/main" xmlns="" id="{1F423247-94B5-4D34-B6D7-1FE2062FD7E4}"/>
              </a:ext>
            </a:extLst>
          </p:cNvPr>
          <p:cNvSpPr>
            <a:spLocks noGrp="1"/>
          </p:cNvSpPr>
          <p:nvPr>
            <p:ph idx="1"/>
          </p:nvPr>
        </p:nvSpPr>
        <p:spPr>
          <a:xfrm>
            <a:off x="683568" y="1600200"/>
            <a:ext cx="8208912" cy="4525963"/>
          </a:xfrm>
        </p:spPr>
        <p:txBody>
          <a:bodyPr/>
          <a:lstStyle/>
          <a:p>
            <a:pPr marL="0" indent="0">
              <a:buNone/>
            </a:pPr>
            <a:r>
              <a:rPr lang="fr-FR" dirty="0">
                <a:effectLst/>
              </a:rPr>
              <a:t>Les critiques demandent </a:t>
            </a:r>
            <a:r>
              <a:rPr lang="fr-FR" dirty="0" smtClean="0">
                <a:effectLst/>
              </a:rPr>
              <a:t>au </a:t>
            </a:r>
            <a:r>
              <a:rPr lang="fr-FR" dirty="0">
                <a:effectLst/>
              </a:rPr>
              <a:t>SC d'être plus…</a:t>
            </a:r>
          </a:p>
          <a:p>
            <a:pPr lvl="1"/>
            <a:r>
              <a:rPr lang="fr-FR" dirty="0"/>
              <a:t>Représentatif</a:t>
            </a:r>
          </a:p>
          <a:p>
            <a:pPr lvl="1"/>
            <a:r>
              <a:rPr lang="fr-FR" dirty="0"/>
              <a:t>Responsable</a:t>
            </a:r>
          </a:p>
          <a:p>
            <a:pPr lvl="1"/>
            <a:r>
              <a:rPr lang="fr-FR" dirty="0"/>
              <a:t>Légitime</a:t>
            </a:r>
          </a:p>
          <a:p>
            <a:pPr lvl="1"/>
            <a:r>
              <a:rPr lang="fr-FR" dirty="0"/>
              <a:t>Démocratique</a:t>
            </a:r>
          </a:p>
          <a:p>
            <a:pPr lvl="1"/>
            <a:r>
              <a:rPr lang="fr-FR" dirty="0"/>
              <a:t>Transparent</a:t>
            </a:r>
          </a:p>
          <a:p>
            <a:pPr lvl="1"/>
            <a:r>
              <a:rPr lang="fr-FR" dirty="0"/>
              <a:t>Efficace</a:t>
            </a:r>
          </a:p>
          <a:p>
            <a:pPr lvl="1"/>
            <a:r>
              <a:rPr lang="fr-FR" dirty="0"/>
              <a:t>Équitable</a:t>
            </a:r>
            <a:endParaRPr lang="en-US" dirty="0"/>
          </a:p>
        </p:txBody>
      </p:sp>
    </p:spTree>
    <p:extLst>
      <p:ext uri="{BB962C8B-B14F-4D97-AF65-F5344CB8AC3E}">
        <p14:creationId xmlns:p14="http://schemas.microsoft.com/office/powerpoint/2010/main" val="1559762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149AF-E679-4B3B-8943-945BB6ECA565}"/>
              </a:ext>
            </a:extLst>
          </p:cNvPr>
          <p:cNvSpPr>
            <a:spLocks noGrp="1"/>
          </p:cNvSpPr>
          <p:nvPr>
            <p:ph type="title"/>
          </p:nvPr>
        </p:nvSpPr>
        <p:spPr/>
        <p:txBody>
          <a:bodyPr/>
          <a:lstStyle/>
          <a:p>
            <a:r>
              <a:rPr lang="fr-FR" dirty="0"/>
              <a:t>Grande puissance </a:t>
            </a:r>
            <a:r>
              <a:rPr lang="fr-FR" dirty="0" smtClean="0"/>
              <a:t>(du point de vue canadien)?</a:t>
            </a:r>
            <a:endParaRPr lang="en-US" dirty="0"/>
          </a:p>
        </p:txBody>
      </p:sp>
      <p:sp>
        <p:nvSpPr>
          <p:cNvPr id="3" name="Content Placeholder 2">
            <a:extLst>
              <a:ext uri="{FF2B5EF4-FFF2-40B4-BE49-F238E27FC236}">
                <a16:creationId xmlns="" xmlns:a16="http://schemas.microsoft.com/office/drawing/2014/main" id="{9A4C02AA-02F6-456B-81C1-A00C5256777A}"/>
              </a:ext>
            </a:extLst>
          </p:cNvPr>
          <p:cNvSpPr>
            <a:spLocks noGrp="1"/>
          </p:cNvSpPr>
          <p:nvPr>
            <p:ph idx="1"/>
          </p:nvPr>
        </p:nvSpPr>
        <p:spPr>
          <a:xfrm>
            <a:off x="457200" y="1600200"/>
            <a:ext cx="8229600" cy="4925144"/>
          </a:xfrm>
        </p:spPr>
        <p:txBody>
          <a:bodyPr/>
          <a:lstStyle/>
          <a:p>
            <a:pPr marL="0" indent="0">
              <a:buNone/>
            </a:pPr>
            <a:r>
              <a:rPr lang="fr-FR" dirty="0"/>
              <a:t>Un cadre de </a:t>
            </a:r>
            <a:r>
              <a:rPr lang="fr-FR" dirty="0" smtClean="0"/>
              <a:t>puissance </a:t>
            </a:r>
            <a:r>
              <a:rPr lang="fr-FR" dirty="0"/>
              <a:t>(4 types</a:t>
            </a:r>
            <a:r>
              <a:rPr lang="fr-FR" dirty="0" smtClean="0"/>
              <a:t>) :</a:t>
            </a:r>
            <a:endParaRPr lang="fr-FR" dirty="0"/>
          </a:p>
          <a:p>
            <a:pPr lvl="1"/>
            <a:r>
              <a:rPr lang="fr-FR" dirty="0" smtClean="0"/>
              <a:t>Pouvoir de contraindre (important)</a:t>
            </a:r>
            <a:endParaRPr lang="fr-FR" dirty="0"/>
          </a:p>
          <a:p>
            <a:pPr lvl="1"/>
            <a:r>
              <a:rPr lang="fr-FR" dirty="0" smtClean="0"/>
              <a:t>Pouvoir de convaincre (idéologique</a:t>
            </a:r>
            <a:r>
              <a:rPr lang="fr-FR" dirty="0"/>
              <a:t>)</a:t>
            </a:r>
          </a:p>
          <a:p>
            <a:pPr lvl="1"/>
            <a:r>
              <a:rPr lang="fr-FR" dirty="0" smtClean="0"/>
              <a:t>Pouvoir de production </a:t>
            </a:r>
            <a:r>
              <a:rPr lang="fr-FR" dirty="0"/>
              <a:t>(création de choses </a:t>
            </a:r>
            <a:r>
              <a:rPr lang="fr-FR" dirty="0" smtClean="0"/>
              <a:t>en groupe qui </a:t>
            </a:r>
            <a:r>
              <a:rPr lang="fr-FR" dirty="0"/>
              <a:t>ne pourraient être </a:t>
            </a:r>
            <a:r>
              <a:rPr lang="fr-FR" dirty="0" smtClean="0"/>
              <a:t>réalisées individuellement – alliances</a:t>
            </a:r>
            <a:r>
              <a:rPr lang="fr-FR" dirty="0"/>
              <a:t>, commerce, diplomatie)</a:t>
            </a:r>
          </a:p>
          <a:p>
            <a:pPr lvl="1"/>
            <a:r>
              <a:rPr lang="fr-FR" dirty="0"/>
              <a:t>Pouvoir structurel (façonner les résultats en contrôlant les régimes </a:t>
            </a:r>
            <a:r>
              <a:rPr lang="fr-FR" dirty="0" smtClean="0"/>
              <a:t>– principes</a:t>
            </a:r>
            <a:r>
              <a:rPr lang="fr-FR" dirty="0"/>
              <a:t>, normes, règles et procédures de prise de </a:t>
            </a:r>
            <a:r>
              <a:rPr lang="fr-FR" dirty="0" smtClean="0"/>
              <a:t>décision)</a:t>
            </a:r>
            <a:endParaRPr lang="en-US" dirty="0"/>
          </a:p>
        </p:txBody>
      </p:sp>
    </p:spTree>
    <p:extLst>
      <p:ext uri="{BB962C8B-B14F-4D97-AF65-F5344CB8AC3E}">
        <p14:creationId xmlns:p14="http://schemas.microsoft.com/office/powerpoint/2010/main" val="371511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8E65BE40-390F-4349-9A23-81FB2640B7F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A" altLang="en-US" dirty="0"/>
              <a:t>L’idée de départ</a:t>
            </a:r>
          </a:p>
        </p:txBody>
      </p:sp>
      <p:sp>
        <p:nvSpPr>
          <p:cNvPr id="7171" name="Rectangle 3">
            <a:extLst>
              <a:ext uri="{FF2B5EF4-FFF2-40B4-BE49-F238E27FC236}">
                <a16:creationId xmlns:a16="http://schemas.microsoft.com/office/drawing/2014/main" xmlns="" id="{C893276E-ECEF-4DC2-8ED6-1D6A134286EA}"/>
              </a:ext>
            </a:extLst>
          </p:cNvPr>
          <p:cNvSpPr>
            <a:spLocks noGrp="1" noChangeArrowheads="1"/>
          </p:cNvSpPr>
          <p:nvPr>
            <p:ph type="body" sz="half" idx="1"/>
          </p:nvPr>
        </p:nvSpPr>
        <p:spPr>
          <a:xfrm>
            <a:off x="468313" y="1700213"/>
            <a:ext cx="4102100" cy="4687887"/>
          </a:xfrm>
        </p:spPr>
        <p:txBody>
          <a:bodyPr vert="horz" wrap="square" lIns="91440" tIns="45720" rIns="91440" bIns="45720" numCol="1" anchor="t" anchorCtr="0" compatLnSpc="1">
            <a:prstTxWarp prst="textNoShape">
              <a:avLst/>
            </a:prstTxWarp>
          </a:bodyPr>
          <a:lstStyle/>
          <a:p>
            <a:pPr eaLnBrk="1" hangingPunct="1">
              <a:lnSpc>
                <a:spcPct val="90000"/>
              </a:lnSpc>
              <a:buFontTx/>
              <a:buNone/>
              <a:defRPr/>
            </a:pPr>
            <a:r>
              <a:rPr lang="fr-CA" altLang="en-US" sz="2400" dirty="0">
                <a:cs typeface="Times New Roman" pitchFamily="18" charset="0"/>
              </a:rPr>
              <a:t>	« Une </a:t>
            </a:r>
            <a:r>
              <a:rPr lang="fr-CA" altLang="en-US" sz="2400" b="1" dirty="0">
                <a:cs typeface="Times New Roman" pitchFamily="18" charset="0"/>
              </a:rPr>
              <a:t>association</a:t>
            </a:r>
            <a:r>
              <a:rPr lang="fr-CA" altLang="en-US" sz="2400" dirty="0">
                <a:cs typeface="Times New Roman" pitchFamily="18" charset="0"/>
              </a:rPr>
              <a:t> générale des nations doit être formée en vertu de pactes spécifiques dans le but de créer des garanties mutuelles </a:t>
            </a:r>
            <a:r>
              <a:rPr lang="fr-CA" altLang="en-US" sz="2400" b="1" dirty="0">
                <a:cs typeface="Times New Roman" pitchFamily="18" charset="0"/>
              </a:rPr>
              <a:t>d’indépendance politique et d’intégrité territoriale </a:t>
            </a:r>
            <a:r>
              <a:rPr lang="fr-CA" altLang="en-US" sz="2400" dirty="0">
                <a:cs typeface="Times New Roman" pitchFamily="18" charset="0"/>
              </a:rPr>
              <a:t>pour les grands États comme pour les petits. » </a:t>
            </a:r>
            <a:r>
              <a:rPr lang="fr-CA" altLang="en-US" sz="1500" dirty="0">
                <a:cs typeface="Times New Roman" pitchFamily="18" charset="0"/>
              </a:rPr>
              <a:t>[Traduction]</a:t>
            </a:r>
          </a:p>
          <a:p>
            <a:pPr eaLnBrk="1" hangingPunct="1">
              <a:lnSpc>
                <a:spcPct val="90000"/>
              </a:lnSpc>
              <a:buFontTx/>
              <a:buNone/>
              <a:defRPr/>
            </a:pPr>
            <a:r>
              <a:rPr lang="fr-CA" altLang="en-US" sz="2400" dirty="0"/>
              <a:t>	 - </a:t>
            </a:r>
            <a:r>
              <a:rPr lang="fr-CA" altLang="en-US" sz="2000" dirty="0"/>
              <a:t>Président Woodrow Wilson 	quatorzième point</a:t>
            </a:r>
            <a:br>
              <a:rPr lang="fr-CA" altLang="en-US" sz="2000" dirty="0"/>
            </a:br>
            <a:r>
              <a:rPr lang="fr-CA" altLang="en-US" sz="2000" dirty="0"/>
              <a:t>	8 janvier 1918</a:t>
            </a:r>
          </a:p>
        </p:txBody>
      </p:sp>
      <p:pic>
        <p:nvPicPr>
          <p:cNvPr id="8196" name="Picture 2" descr="http://www.vahistorical.org/sites/default/files/uploads/VHE_Wilson_WoodrowWilson.2000.237.jpg">
            <a:extLst>
              <a:ext uri="{FF2B5EF4-FFF2-40B4-BE49-F238E27FC236}">
                <a16:creationId xmlns:a16="http://schemas.microsoft.com/office/drawing/2014/main" xmlns="" id="{7900BC1B-51C3-4122-9157-8F045641DC4C}"/>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bwMode="auto">
          <a:xfrm>
            <a:off x="4932363" y="1700213"/>
            <a:ext cx="3452812" cy="4237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99C9F-E07A-43F9-86A4-B0CA36915C29}"/>
              </a:ext>
            </a:extLst>
          </p:cNvPr>
          <p:cNvSpPr>
            <a:spLocks noGrp="1"/>
          </p:cNvSpPr>
          <p:nvPr>
            <p:ph type="title"/>
          </p:nvPr>
        </p:nvSpPr>
        <p:spPr/>
        <p:txBody>
          <a:bodyPr/>
          <a:lstStyle/>
          <a:p>
            <a:r>
              <a:rPr lang="en-US" b="1" dirty="0" err="1"/>
              <a:t>Aperçu</a:t>
            </a:r>
            <a:endParaRPr lang="en-US" b="1" dirty="0"/>
          </a:p>
        </p:txBody>
      </p:sp>
      <p:sp>
        <p:nvSpPr>
          <p:cNvPr id="3" name="Content Placeholder 2">
            <a:extLst>
              <a:ext uri="{FF2B5EF4-FFF2-40B4-BE49-F238E27FC236}">
                <a16:creationId xmlns:a16="http://schemas.microsoft.com/office/drawing/2014/main" xmlns="" id="{8834D800-6AD5-4BC3-B2B7-8B8DA35F7FD4}"/>
              </a:ext>
            </a:extLst>
          </p:cNvPr>
          <p:cNvSpPr>
            <a:spLocks noGrp="1"/>
          </p:cNvSpPr>
          <p:nvPr>
            <p:ph idx="1"/>
          </p:nvPr>
        </p:nvSpPr>
        <p:spPr>
          <a:xfrm>
            <a:off x="2267744" y="1600200"/>
            <a:ext cx="6419056" cy="4525963"/>
          </a:xfrm>
        </p:spPr>
        <p:txBody>
          <a:bodyPr/>
          <a:lstStyle/>
          <a:p>
            <a:r>
              <a:rPr lang="fr-FR" dirty="0"/>
              <a:t>Origines</a:t>
            </a:r>
          </a:p>
          <a:p>
            <a:r>
              <a:rPr lang="fr-FR" dirty="0"/>
              <a:t>Charte de l’ONU</a:t>
            </a:r>
          </a:p>
          <a:p>
            <a:r>
              <a:rPr lang="fr-FR" dirty="0"/>
              <a:t>Structure et composition</a:t>
            </a:r>
          </a:p>
          <a:p>
            <a:r>
              <a:rPr lang="fr-FR" dirty="0"/>
              <a:t>Événements sélectionnés</a:t>
            </a:r>
          </a:p>
          <a:p>
            <a:r>
              <a:rPr lang="fr-FR" dirty="0"/>
              <a:t>Canada et UN SC</a:t>
            </a:r>
          </a:p>
          <a:p>
            <a:r>
              <a:rPr lang="fr-FR" dirty="0"/>
              <a:t>Dernières réflexions</a:t>
            </a:r>
            <a:endParaRPr lang="en-US" dirty="0"/>
          </a:p>
        </p:txBody>
      </p:sp>
    </p:spTree>
    <p:extLst>
      <p:ext uri="{BB962C8B-B14F-4D97-AF65-F5344CB8AC3E}">
        <p14:creationId xmlns:p14="http://schemas.microsoft.com/office/powerpoint/2010/main" val="2443118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CFE88-3D47-4618-9594-4FB388A95A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D355C5E-BA7C-41FA-9170-199351FB86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8560" y="-6073"/>
            <a:ext cx="10307923" cy="6871950"/>
          </a:xfrm>
        </p:spPr>
      </p:pic>
      <p:sp>
        <p:nvSpPr>
          <p:cNvPr id="6" name="Rectangle 5">
            <a:extLst>
              <a:ext uri="{FF2B5EF4-FFF2-40B4-BE49-F238E27FC236}">
                <a16:creationId xmlns:a16="http://schemas.microsoft.com/office/drawing/2014/main" xmlns="" id="{8E1A7431-D866-4454-8D24-D4351990446A}"/>
              </a:ext>
            </a:extLst>
          </p:cNvPr>
          <p:cNvSpPr/>
          <p:nvPr/>
        </p:nvSpPr>
        <p:spPr>
          <a:xfrm>
            <a:off x="7105709" y="6444862"/>
            <a:ext cx="2016899" cy="276999"/>
          </a:xfrm>
          <a:prstGeom prst="rect">
            <a:avLst/>
          </a:prstGeom>
        </p:spPr>
        <p:txBody>
          <a:bodyPr wrap="none">
            <a:spAutoFit/>
          </a:bodyPr>
          <a:lstStyle/>
          <a:p>
            <a:r>
              <a:rPr lang="en-US" b="0" i="0" dirty="0">
                <a:effectLst/>
                <a:latin typeface="Arial" panose="020B0604020202020204" pitchFamily="34" charset="0"/>
              </a:rPr>
              <a:t>UN Photo # 764010 (2018)</a:t>
            </a:r>
            <a:endParaRPr lang="en-US" dirty="0"/>
          </a:p>
        </p:txBody>
      </p:sp>
    </p:spTree>
    <p:extLst>
      <p:ext uri="{BB962C8B-B14F-4D97-AF65-F5344CB8AC3E}">
        <p14:creationId xmlns:p14="http://schemas.microsoft.com/office/powerpoint/2010/main" val="3048897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xmlns="" id="{D6455230-3EDF-4BBF-A051-D34B62F556A2}"/>
              </a:ext>
            </a:extLst>
          </p:cNvPr>
          <p:cNvSpPr>
            <a:spLocks noChangeArrowheads="1"/>
          </p:cNvSpPr>
          <p:nvPr/>
        </p:nvSpPr>
        <p:spPr bwMode="auto">
          <a:xfrm>
            <a:off x="914400" y="1870075"/>
            <a:ext cx="7239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pitchFamily="18" charset="0"/>
                <a:ea typeface="MS PGothic" pitchFamily="34" charset="-128"/>
              </a:defRPr>
            </a:lvl1pPr>
            <a:lvl2pPr marL="742950" indent="-285750" eaLnBrk="0" hangingPunct="0">
              <a:defRPr sz="1200">
                <a:solidFill>
                  <a:schemeClr val="tx1"/>
                </a:solidFill>
                <a:latin typeface="Times New Roman" pitchFamily="18" charset="0"/>
                <a:ea typeface="MS PGothic" pitchFamily="34" charset="-128"/>
              </a:defRPr>
            </a:lvl2pPr>
            <a:lvl3pPr marL="1143000" indent="-228600" eaLnBrk="0" hangingPunct="0">
              <a:defRPr sz="1200">
                <a:solidFill>
                  <a:schemeClr val="tx1"/>
                </a:solidFill>
                <a:latin typeface="Times New Roman" pitchFamily="18" charset="0"/>
                <a:ea typeface="MS PGothic" pitchFamily="34" charset="-128"/>
              </a:defRPr>
            </a:lvl3pPr>
            <a:lvl4pPr marL="1600200" indent="-228600" eaLnBrk="0" hangingPunct="0">
              <a:defRPr sz="1200">
                <a:solidFill>
                  <a:schemeClr val="tx1"/>
                </a:solidFill>
                <a:latin typeface="Times New Roman" pitchFamily="18" charset="0"/>
                <a:ea typeface="MS PGothic" pitchFamily="34" charset="-128"/>
              </a:defRPr>
            </a:lvl4pPr>
            <a:lvl5pPr marL="2057400" indent="-228600" eaLnBrk="0" hangingPunct="0">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ctr" eaLnBrk="1" hangingPunct="1">
              <a:defRPr/>
            </a:pPr>
            <a:r>
              <a:rPr lang="fr-CA" altLang="en-US" sz="4800" b="1" dirty="0" smtClean="0">
                <a:solidFill>
                  <a:srgbClr val="FFFF99"/>
                </a:solidFill>
                <a:latin typeface="+mj-lt"/>
                <a:cs typeface="+mj-cs"/>
              </a:rPr>
              <a:t>LE FIN </a:t>
            </a:r>
            <a:r>
              <a:rPr lang="fr-CA" altLang="en-US" sz="4800" b="1" dirty="0">
                <a:solidFill>
                  <a:srgbClr val="FFFF99"/>
                </a:solidFill>
                <a:latin typeface="+mj-lt"/>
                <a:cs typeface="+mj-cs"/>
              </a:rPr>
              <a:t>…</a:t>
            </a:r>
            <a:r>
              <a:rPr lang="fr-CA" altLang="en-US" sz="6600" dirty="0">
                <a:solidFill>
                  <a:schemeClr val="tx2"/>
                </a:solidFill>
              </a:rPr>
              <a:t/>
            </a:r>
            <a:br>
              <a:rPr lang="fr-CA" altLang="en-US" sz="6600" dirty="0">
                <a:solidFill>
                  <a:schemeClr val="tx2"/>
                </a:solidFill>
              </a:rPr>
            </a:br>
            <a:r>
              <a:rPr lang="fr-CA" altLang="en-US" sz="6600" dirty="0">
                <a:solidFill>
                  <a:schemeClr val="tx2"/>
                </a:solidFill>
              </a:rPr>
              <a:t/>
            </a:r>
            <a:br>
              <a:rPr lang="fr-CA" altLang="en-US" sz="6600" dirty="0">
                <a:solidFill>
                  <a:schemeClr val="tx2"/>
                </a:solidFill>
              </a:rPr>
            </a:br>
            <a:r>
              <a:rPr lang="fr-CA" altLang="en-US" sz="4800" b="1" dirty="0">
                <a:solidFill>
                  <a:srgbClr val="FFFF99"/>
                </a:solidFill>
                <a:latin typeface="+mj-lt"/>
                <a:cs typeface="+mj-cs"/>
              </a:rPr>
              <a:t>DU COMMENCEMNT</a:t>
            </a:r>
            <a:endParaRPr lang="en-CA" altLang="en-US" sz="4800" b="1" dirty="0">
              <a:solidFill>
                <a:srgbClr val="FFFF99"/>
              </a:solidFill>
              <a:latin typeface="+mj-lt"/>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4C22B-EA71-4B7D-90AB-8516E98D79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12A4537-EACC-44BE-945D-25243F529F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6795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CD3426C9-745A-452F-A6A1-9BE2D8414165}"/>
              </a:ext>
            </a:extLst>
          </p:cNvPr>
          <p:cNvSpPr>
            <a:spLocks noGrp="1" noChangeArrowheads="1"/>
          </p:cNvSpPr>
          <p:nvPr>
            <p:ph type="title" idx="4294967295"/>
          </p:nvPr>
        </p:nvSpPr>
        <p:spPr bwMode="auto">
          <a:xfrm>
            <a:off x="609600" y="228600"/>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I see one more PPT slide!</a:t>
            </a:r>
          </a:p>
        </p:txBody>
      </p:sp>
      <p:pic>
        <p:nvPicPr>
          <p:cNvPr id="57347" name="Picture 3" descr="woodchuck w bazooka">
            <a:extLst>
              <a:ext uri="{FF2B5EF4-FFF2-40B4-BE49-F238E27FC236}">
                <a16:creationId xmlns:a16="http://schemas.microsoft.com/office/drawing/2014/main" xmlns="" id="{71BABA55-C603-406D-A484-1494FFA3EF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a16="http://schemas.microsoft.com/office/drawing/2014/main" xmlns="" id="{F5AB2C44-B74B-4386-BCE5-D2A0A7E14CB5}"/>
              </a:ext>
            </a:extLst>
          </p:cNvPr>
          <p:cNvSpPr txBox="1">
            <a:spLocks noChangeArrowheads="1"/>
          </p:cNvSpPr>
          <p:nvPr/>
        </p:nvSpPr>
        <p:spPr bwMode="auto">
          <a:xfrm>
            <a:off x="0" y="5676900"/>
            <a:ext cx="9144000" cy="646113"/>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a:solidFill>
                  <a:schemeClr val="tx1"/>
                </a:solidFill>
                <a:latin typeface="Times New Roman" charset="0"/>
                <a:ea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ctr" eaLnBrk="1" hangingPunct="1">
              <a:spcBef>
                <a:spcPct val="50000"/>
              </a:spcBef>
              <a:defRPr/>
            </a:pPr>
            <a:r>
              <a:rPr lang="fr-FR" sz="3600"/>
              <a:t>Si je vois encore un diapo Power Point, je tire !!!</a:t>
            </a:r>
            <a:endParaRPr lang="en-US" sz="3600" b="1">
              <a:latin typeface="Albertus Extra Bold"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1EE99CEB-179D-45A5-8308-0170A29A40C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CA" altLang="en-US"/>
          </a:p>
        </p:txBody>
      </p:sp>
      <p:pic>
        <p:nvPicPr>
          <p:cNvPr id="55299" name="Picture 3" descr="economist">
            <a:extLst>
              <a:ext uri="{FF2B5EF4-FFF2-40B4-BE49-F238E27FC236}">
                <a16:creationId xmlns:a16="http://schemas.microsoft.com/office/drawing/2014/main" xmlns="" id="{66E47C91-9BAB-49B3-BA3D-F7BC8067FE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3738" y="0"/>
            <a:ext cx="521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xmlns="" id="{68E3EE3E-5BD7-4857-8F28-072A8B514B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23813"/>
            <a:ext cx="6840537"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2DFE4D68-156B-4315-AA95-DB3AF576672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Enjeux mondiaux</a:t>
            </a:r>
          </a:p>
        </p:txBody>
      </p:sp>
      <p:sp>
        <p:nvSpPr>
          <p:cNvPr id="3" name="Content Placeholder 2">
            <a:extLst>
              <a:ext uri="{FF2B5EF4-FFF2-40B4-BE49-F238E27FC236}">
                <a16:creationId xmlns:a16="http://schemas.microsoft.com/office/drawing/2014/main" xmlns="" id="{C115C153-73A6-4ED7-B531-FE7561A0420F}"/>
              </a:ext>
            </a:extLst>
          </p:cNvPr>
          <p:cNvSpPr>
            <a:spLocks noGrp="1"/>
          </p:cNvSpPr>
          <p:nvPr>
            <p:ph idx="1"/>
          </p:nvPr>
        </p:nvSpPr>
        <p:spPr>
          <a:xfrm>
            <a:off x="2124075" y="1557338"/>
            <a:ext cx="5843588" cy="4525962"/>
          </a:xfrm>
        </p:spPr>
        <p:txBody>
          <a:bodyPr vert="horz" wrap="square" lIns="91440" tIns="45720" rIns="91440" bIns="45720" numCol="1" anchor="t" anchorCtr="0" compatLnSpc="1">
            <a:prstTxWarp prst="textNoShape">
              <a:avLst/>
            </a:prstTxWarp>
          </a:bodyPr>
          <a:lstStyle/>
          <a:p>
            <a:pPr>
              <a:defRPr/>
            </a:pPr>
            <a:r>
              <a:rPr lang="en-US" altLang="en-US" b="1" dirty="0"/>
              <a:t> </a:t>
            </a:r>
            <a:r>
              <a:rPr lang="fr-FR" altLang="en-US" b="1" dirty="0"/>
              <a:t>agression</a:t>
            </a:r>
          </a:p>
          <a:p>
            <a:pPr>
              <a:defRPr/>
            </a:pPr>
            <a:r>
              <a:rPr lang="fr-FR" altLang="en-US" b="1" dirty="0"/>
              <a:t> prolifération des armes  </a:t>
            </a:r>
          </a:p>
          <a:p>
            <a:pPr>
              <a:defRPr/>
            </a:pPr>
            <a:r>
              <a:rPr lang="fr-FR" altLang="en-US" b="1" dirty="0"/>
              <a:t> environnement</a:t>
            </a:r>
          </a:p>
          <a:p>
            <a:pPr>
              <a:defRPr/>
            </a:pPr>
            <a:r>
              <a:rPr lang="fr-FR" altLang="en-US" b="1" dirty="0"/>
              <a:t> épidémies</a:t>
            </a:r>
          </a:p>
          <a:p>
            <a:pPr>
              <a:defRPr/>
            </a:pPr>
            <a:r>
              <a:rPr lang="fr-FR" altLang="en-US" b="1" dirty="0"/>
              <a:t> crime &amp; terrorisme</a:t>
            </a:r>
          </a:p>
          <a:p>
            <a:pPr>
              <a:defRPr/>
            </a:pPr>
            <a:r>
              <a:rPr lang="fr-FR" altLang="en-US" b="1" dirty="0"/>
              <a:t> droits de l'homme</a:t>
            </a:r>
          </a:p>
          <a:p>
            <a:pPr>
              <a:defRPr/>
            </a:pPr>
            <a:r>
              <a:rPr lang="fr-FR" altLang="en-US" b="1" dirty="0"/>
              <a:t> réfugiés</a:t>
            </a:r>
          </a:p>
          <a:p>
            <a:pPr>
              <a:defRPr/>
            </a:pPr>
            <a:r>
              <a:rPr lang="fr-FR" altLang="en-US" b="1" dirty="0" err="1"/>
              <a:t>etc</a:t>
            </a:r>
            <a:endParaRPr lang="en-US" altLang="en-US" b="1" dirty="0"/>
          </a:p>
        </p:txBody>
      </p:sp>
    </p:spTree>
    <p:extLst>
      <p:ext uri="{BB962C8B-B14F-4D97-AF65-F5344CB8AC3E}">
        <p14:creationId xmlns:p14="http://schemas.microsoft.com/office/powerpoint/2010/main" val="128601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LN_CourtOfHonourSteps"/>
          <p:cNvPicPr>
            <a:picLocks noChangeAspect="1" noChangeArrowheads="1"/>
          </p:cNvPicPr>
          <p:nvPr/>
        </p:nvPicPr>
        <p:blipFill>
          <a:blip r:embed="rId2">
            <a:lum bright="50000" contrast="-50000"/>
            <a:extLst>
              <a:ext uri="{28A0092B-C50C-407E-A947-70E740481C1C}">
                <a14:useLocalDpi xmlns:a14="http://schemas.microsoft.com/office/drawing/2010/main"/>
              </a:ext>
            </a:extLst>
          </a:blip>
          <a:srcRect/>
          <a:stretch>
            <a:fillRect/>
          </a:stretch>
        </p:blipFill>
        <p:spPr bwMode="auto">
          <a:xfrm>
            <a:off x="0" y="0"/>
            <a:ext cx="973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fr-CA" dirty="0">
                <a:solidFill>
                  <a:srgbClr val="000000"/>
                </a:solidFill>
              </a:rPr>
              <a:t>La Société des Nations</a:t>
            </a:r>
          </a:p>
        </p:txBody>
      </p:sp>
      <p:sp>
        <p:nvSpPr>
          <p:cNvPr id="16388" name="Rectangle 3"/>
          <p:cNvSpPr>
            <a:spLocks noGrp="1" noChangeArrowheads="1"/>
          </p:cNvSpPr>
          <p:nvPr>
            <p:ph type="body" idx="1"/>
          </p:nvPr>
        </p:nvSpPr>
        <p:spPr>
          <a:xfrm>
            <a:off x="685800" y="1447800"/>
            <a:ext cx="8229600" cy="4648200"/>
          </a:xfrm>
        </p:spPr>
        <p:txBody>
          <a:bodyPr/>
          <a:lstStyle/>
          <a:p>
            <a:pPr algn="ctr" eaLnBrk="1" hangingPunct="1">
              <a:lnSpc>
                <a:spcPct val="90000"/>
              </a:lnSpc>
              <a:buFontTx/>
              <a:buNone/>
            </a:pPr>
            <a:endParaRPr lang="fr-CA" i="1" dirty="0">
              <a:solidFill>
                <a:srgbClr val="000000"/>
              </a:solidFill>
            </a:endParaRPr>
          </a:p>
          <a:p>
            <a:pPr algn="ctr" eaLnBrk="1" hangingPunct="1">
              <a:lnSpc>
                <a:spcPct val="130000"/>
              </a:lnSpc>
              <a:buFontTx/>
              <a:buNone/>
            </a:pPr>
            <a:endParaRPr lang="fr-CA" i="1" dirty="0">
              <a:solidFill>
                <a:srgbClr val="000000"/>
              </a:solidFill>
            </a:endParaRPr>
          </a:p>
          <a:p>
            <a:pPr algn="ctr" eaLnBrk="1" hangingPunct="1">
              <a:lnSpc>
                <a:spcPct val="130000"/>
              </a:lnSpc>
              <a:buFontTx/>
              <a:buNone/>
            </a:pPr>
            <a:endParaRPr lang="fr-CA" i="1" dirty="0">
              <a:solidFill>
                <a:srgbClr val="000000"/>
              </a:solidFill>
            </a:endParaRPr>
          </a:p>
          <a:p>
            <a:pPr algn="ctr" eaLnBrk="1" hangingPunct="1">
              <a:lnSpc>
                <a:spcPct val="130000"/>
              </a:lnSpc>
              <a:buFontTx/>
              <a:buNone/>
            </a:pPr>
            <a:endParaRPr lang="fr-CA" i="1" dirty="0">
              <a:solidFill>
                <a:srgbClr val="000000"/>
              </a:solidFill>
            </a:endParaRPr>
          </a:p>
          <a:p>
            <a:pPr algn="ctr" eaLnBrk="1" hangingPunct="1">
              <a:lnSpc>
                <a:spcPct val="130000"/>
              </a:lnSpc>
              <a:buFontTx/>
              <a:buNone/>
            </a:pPr>
            <a:endParaRPr lang="fr-CA" i="1" dirty="0">
              <a:solidFill>
                <a:srgbClr val="000000"/>
              </a:solidFill>
            </a:endParaRPr>
          </a:p>
          <a:p>
            <a:pPr algn="ctr" eaLnBrk="1" hangingPunct="1">
              <a:lnSpc>
                <a:spcPct val="130000"/>
              </a:lnSpc>
              <a:buFontTx/>
              <a:buNone/>
            </a:pPr>
            <a:endParaRPr lang="fr-CA" i="1" dirty="0">
              <a:solidFill>
                <a:srgbClr val="000000"/>
              </a:solidFill>
            </a:endParaRPr>
          </a:p>
          <a:p>
            <a:pPr algn="ctr" eaLnBrk="1" hangingPunct="1">
              <a:lnSpc>
                <a:spcPct val="130000"/>
              </a:lnSpc>
              <a:buFontTx/>
              <a:buNone/>
            </a:pPr>
            <a:r>
              <a:rPr lang="fr-CA" i="1" dirty="0">
                <a:solidFill>
                  <a:srgbClr val="000000"/>
                </a:solidFill>
              </a:rPr>
              <a:t>Palais des Nations, Genève</a:t>
            </a:r>
          </a:p>
        </p:txBody>
      </p:sp>
    </p:spTree>
    <p:extLst>
      <p:ext uri="{BB962C8B-B14F-4D97-AF65-F5344CB8AC3E}">
        <p14:creationId xmlns:p14="http://schemas.microsoft.com/office/powerpoint/2010/main" val="31225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xmlns="" id="{C6A6E3C7-19B8-4A92-8DAD-499179893BC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Outside the League</a:t>
            </a:r>
          </a:p>
        </p:txBody>
      </p:sp>
      <p:pic>
        <p:nvPicPr>
          <p:cNvPr id="9219" name="Picture 1027" descr="SpectatorsGallery_LiteraryDigest_4Dec20">
            <a:extLst>
              <a:ext uri="{FF2B5EF4-FFF2-40B4-BE49-F238E27FC236}">
                <a16:creationId xmlns:a16="http://schemas.microsoft.com/office/drawing/2014/main" xmlns="" id="{F51A4D20-AAD7-4864-8547-3E5F007615B3}"/>
              </a:ext>
            </a:extLst>
          </p:cNvPr>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2971800" y="1981200"/>
            <a:ext cx="33416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029" descr="6">
            <a:extLst>
              <a:ext uri="{FF2B5EF4-FFF2-40B4-BE49-F238E27FC236}">
                <a16:creationId xmlns:a16="http://schemas.microsoft.com/office/drawing/2014/main" xmlns="" id="{E528031B-DEE9-4081-8EFB-B4C94F42F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S Presentation Master">
  <a:themeElements>
    <a:clrScheme name="">
      <a:dk1>
        <a:srgbClr val="919191"/>
      </a:dk1>
      <a:lt1>
        <a:srgbClr val="FFFFFF"/>
      </a:lt1>
      <a:dk2>
        <a:srgbClr val="618FFD"/>
      </a:dk2>
      <a:lt2>
        <a:srgbClr val="FAFD00"/>
      </a:lt2>
      <a:accent1>
        <a:srgbClr val="618FFD"/>
      </a:accent1>
      <a:accent2>
        <a:srgbClr val="CECECE"/>
      </a:accent2>
      <a:accent3>
        <a:srgbClr val="B7C6FE"/>
      </a:accent3>
      <a:accent4>
        <a:srgbClr val="DADADA"/>
      </a:accent4>
      <a:accent5>
        <a:srgbClr val="B7C6FE"/>
      </a:accent5>
      <a:accent6>
        <a:srgbClr val="BABABA"/>
      </a:accent6>
      <a:hlink>
        <a:srgbClr val="FC0128"/>
      </a:hlink>
      <a:folHlink>
        <a:srgbClr val="8CF4EA"/>
      </a:folHlink>
    </a:clrScheme>
    <a:fontScheme name="TES Presentatio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S Presentation Maste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 Presentation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S Presentation Maste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 Presentation Maste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 Presentation Maste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 Presentation Maste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S Presentation Maste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Documents\TES Presentation Master.pot</Template>
  <TotalTime>3965</TotalTime>
  <Words>1960</Words>
  <Application>Microsoft Office PowerPoint</Application>
  <PresentationFormat>On-screen Show (4:3)</PresentationFormat>
  <Paragraphs>311</Paragraphs>
  <Slides>77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TES Presentation Master</vt:lpstr>
      <vt:lpstr>Chart</vt:lpstr>
      <vt:lpstr>PowerPoint Presentation</vt:lpstr>
      <vt:lpstr>PowerPoint Presentation</vt:lpstr>
      <vt:lpstr>Aperçu</vt:lpstr>
      <vt:lpstr>Origines</vt:lpstr>
      <vt:lpstr>Première Guerre mondiale</vt:lpstr>
      <vt:lpstr>PowerPoint Presentation</vt:lpstr>
      <vt:lpstr>L’idée de départ</vt:lpstr>
      <vt:lpstr>La Société des Nations</vt:lpstr>
      <vt:lpstr>Outside the League</vt:lpstr>
      <vt:lpstr>La Seconde Guerre mondiale</vt:lpstr>
      <vt:lpstr>La Charte de l’ONU</vt:lpstr>
      <vt:lpstr>PowerPoint Presentation</vt:lpstr>
      <vt:lpstr>SdN à l'ONU</vt:lpstr>
      <vt:lpstr>Secrétariat</vt:lpstr>
      <vt:lpstr>La Charte de l’ONU</vt:lpstr>
      <vt:lpstr>article 2, para 4</vt:lpstr>
      <vt:lpstr>Article 24</vt:lpstr>
      <vt:lpstr>Article 25</vt:lpstr>
      <vt:lpstr>Art. 42</vt:lpstr>
      <vt:lpstr>Article 50</vt:lpstr>
      <vt:lpstr>Structure et composition</vt:lpstr>
      <vt:lpstr>Composition du CS</vt:lpstr>
      <vt:lpstr>PowerPoint Presentation</vt:lpstr>
      <vt:lpstr>L'assemblée: tous les membres</vt:lpstr>
      <vt:lpstr>L’adhésion universelle à l’ONU</vt:lpstr>
      <vt:lpstr>CS : membres non permanents (« élus »)</vt:lpstr>
      <vt:lpstr>Groupe des États d’Europe occidentale et autres États </vt:lpstr>
      <vt:lpstr>PowerPoint Presentation</vt:lpstr>
      <vt:lpstr>PowerPoint Presentation</vt:lpstr>
      <vt:lpstr>PowerPoint Presentation</vt:lpstr>
      <vt:lpstr>PowerPoint Presentation</vt:lpstr>
      <vt:lpstr>PowerPoint Presentation</vt:lpstr>
      <vt:lpstr>ÉVÉNEMENTS SÉLECTIONNÉS</vt:lpstr>
      <vt:lpstr>« Intervention militaire » de 1950 en Corée : justification de la sécurité collective</vt:lpstr>
      <vt:lpstr>Leadership des É.-U.</vt:lpstr>
      <vt:lpstr>PowerPoint Presentation</vt:lpstr>
      <vt:lpstr>PowerPoint Presentation</vt:lpstr>
      <vt:lpstr>PowerPoint Presentation</vt:lpstr>
      <vt:lpstr>PowerPoint Presentation</vt:lpstr>
      <vt:lpstr>Imposition de la paix : types</vt:lpstr>
      <vt:lpstr>Sanctions</vt:lpstr>
      <vt:lpstr>Cour et tribunaux pénaux internationaux</vt:lpstr>
      <vt:lpstr>Opérations de paix: XXe siècle</vt:lpstr>
      <vt:lpstr>Casques bleus dans le cadre de missions de maintien de la paix de l’ONU (1992-) </vt:lpstr>
      <vt:lpstr>Opérations de paix aujourd'hui</vt:lpstr>
      <vt:lpstr>Situations difficiles 1993-95</vt:lpstr>
      <vt:lpstr>PowerPoint Presentation</vt:lpstr>
      <vt:lpstr>PowerPoint Presentation</vt:lpstr>
      <vt:lpstr>PowerPoint Presentation</vt:lpstr>
      <vt:lpstr>PowerPoint Presentation</vt:lpstr>
      <vt:lpstr>Canada et le CS de l’ONU</vt:lpstr>
      <vt:lpstr>San Francisco 1945</vt:lpstr>
      <vt:lpstr>« Âge d’or » de la diplomatie canadienne</vt:lpstr>
      <vt:lpstr>Prix Nobel de la paix de 1957</vt:lpstr>
      <vt:lpstr>PowerPoint Presentation</vt:lpstr>
      <vt:lpstr>Membre du Conseil</vt:lpstr>
      <vt:lpstr>PowerPoint Presentation</vt:lpstr>
      <vt:lpstr>PowerPoint Presentation</vt:lpstr>
      <vt:lpstr>PowerPoint Presentation</vt:lpstr>
      <vt:lpstr>PowerPoint Presentation</vt:lpstr>
      <vt:lpstr>PowerPoint Presentation</vt:lpstr>
      <vt:lpstr>Personnel en uniforme canadien affecté au maintien de la paix des Nations Unies, 1950- </vt:lpstr>
      <vt:lpstr>Personnel en uniforme canadien, 2005-</vt:lpstr>
      <vt:lpstr>PowerPoint Presentation</vt:lpstr>
      <vt:lpstr>Campagne actuelle</vt:lpstr>
      <vt:lpstr>Dernières réflexions </vt:lpstr>
      <vt:lpstr>Tensions et dynamique</vt:lpstr>
      <vt:lpstr>Réforme du conseil de sécurité</vt:lpstr>
      <vt:lpstr>Grande puissance (du point de vue canadien)?</vt:lpstr>
      <vt:lpstr>Aperçu</vt:lpstr>
      <vt:lpstr>PowerPoint Presentation</vt:lpstr>
      <vt:lpstr>PowerPoint Presentation</vt:lpstr>
      <vt:lpstr>PowerPoint Presentation</vt:lpstr>
      <vt:lpstr>If I see one more PPT slide!</vt:lpstr>
      <vt:lpstr>PowerPoint Presentation</vt:lpstr>
      <vt:lpstr>PowerPoint Presentation</vt:lpstr>
      <vt:lpstr>Enjeux mondiaux</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CFC</cp:lastModifiedBy>
  <cp:revision>498</cp:revision>
  <cp:lastPrinted>2015-09-07T01:05:41Z</cp:lastPrinted>
  <dcterms:created xsi:type="dcterms:W3CDTF">2002-03-22T13:59:17Z</dcterms:created>
  <dcterms:modified xsi:type="dcterms:W3CDTF">2019-01-21T18:49:53Z</dcterms:modified>
</cp:coreProperties>
</file>