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257" r:id="rId2"/>
    <p:sldId id="450" r:id="rId3"/>
    <p:sldId id="451" r:id="rId4"/>
    <p:sldId id="452" r:id="rId5"/>
    <p:sldId id="401" r:id="rId6"/>
    <p:sldId id="269" r:id="rId7"/>
    <p:sldId id="258" r:id="rId8"/>
    <p:sldId id="264" r:id="rId9"/>
    <p:sldId id="276" r:id="rId10"/>
    <p:sldId id="286" r:id="rId11"/>
    <p:sldId id="287" r:id="rId12"/>
    <p:sldId id="318" r:id="rId13"/>
    <p:sldId id="403" r:id="rId14"/>
    <p:sldId id="272" r:id="rId15"/>
    <p:sldId id="271" r:id="rId16"/>
    <p:sldId id="273" r:id="rId17"/>
    <p:sldId id="334" r:id="rId18"/>
    <p:sldId id="275" r:id="rId19"/>
    <p:sldId id="301" r:id="rId20"/>
    <p:sldId id="302" r:id="rId21"/>
    <p:sldId id="261" r:id="rId22"/>
    <p:sldId id="307" r:id="rId23"/>
    <p:sldId id="316" r:id="rId24"/>
    <p:sldId id="312" r:id="rId25"/>
    <p:sldId id="319" r:id="rId26"/>
    <p:sldId id="324" r:id="rId27"/>
    <p:sldId id="313" r:id="rId28"/>
    <p:sldId id="314" r:id="rId29"/>
    <p:sldId id="331" r:id="rId30"/>
    <p:sldId id="335" r:id="rId31"/>
    <p:sldId id="405" r:id="rId32"/>
    <p:sldId id="398" r:id="rId33"/>
    <p:sldId id="343" r:id="rId34"/>
    <p:sldId id="345" r:id="rId35"/>
    <p:sldId id="347" r:id="rId36"/>
    <p:sldId id="465" r:id="rId37"/>
    <p:sldId id="464" r:id="rId38"/>
    <p:sldId id="351" r:id="rId39"/>
    <p:sldId id="352" r:id="rId40"/>
    <p:sldId id="353" r:id="rId41"/>
    <p:sldId id="392" r:id="rId42"/>
    <p:sldId id="426" r:id="rId43"/>
    <p:sldId id="427" r:id="rId44"/>
    <p:sldId id="428" r:id="rId45"/>
    <p:sldId id="458" r:id="rId46"/>
    <p:sldId id="369" r:id="rId47"/>
    <p:sldId id="438" r:id="rId48"/>
    <p:sldId id="372" r:id="rId49"/>
    <p:sldId id="374" r:id="rId50"/>
    <p:sldId id="466" r:id="rId51"/>
    <p:sldId id="375" r:id="rId52"/>
    <p:sldId id="376" r:id="rId53"/>
    <p:sldId id="453" r:id="rId54"/>
    <p:sldId id="328" r:id="rId55"/>
    <p:sldId id="358" r:id="rId56"/>
    <p:sldId id="461" r:id="rId57"/>
    <p:sldId id="330" r:id="rId58"/>
    <p:sldId id="325" r:id="rId59"/>
    <p:sldId id="332" r:id="rId60"/>
    <p:sldId id="394" r:id="rId61"/>
    <p:sldId id="462" r:id="rId62"/>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5" autoAdjust="0"/>
    <p:restoredTop sz="94660"/>
  </p:normalViewPr>
  <p:slideViewPr>
    <p:cSldViewPr>
      <p:cViewPr>
        <p:scale>
          <a:sx n="70" d="100"/>
          <a:sy n="70" d="100"/>
        </p:scale>
        <p:origin x="-456"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75" d="100"/>
        <a:sy n="75" d="100"/>
      </p:scale>
      <p:origin x="0" y="7092"/>
    </p:cViewPr>
  </p:sorterViewPr>
  <p:notesViewPr>
    <p:cSldViewPr>
      <p:cViewPr varScale="1">
        <p:scale>
          <a:sx n="58" d="100"/>
          <a:sy n="58" d="100"/>
        </p:scale>
        <p:origin x="-1764" y="-7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_rels/viewProps.xml.rels><?xml version="1.0" encoding="UTF-8" standalone="yes"?>
<Relationships xmlns="http://schemas.openxmlformats.org/package/2006/relationships"><Relationship Id="rId8" Type="http://schemas.openxmlformats.org/officeDocument/2006/relationships/slide" Target="slides/slide58.xml"/><Relationship Id="rId3" Type="http://schemas.openxmlformats.org/officeDocument/2006/relationships/slide" Target="slides/slide20.xml"/><Relationship Id="rId7" Type="http://schemas.openxmlformats.org/officeDocument/2006/relationships/slide" Target="slides/slide33.xml"/><Relationship Id="rId2" Type="http://schemas.openxmlformats.org/officeDocument/2006/relationships/slide" Target="slides/slide15.xml"/><Relationship Id="rId1" Type="http://schemas.openxmlformats.org/officeDocument/2006/relationships/slide" Target="slides/slide8.xml"/><Relationship Id="rId6" Type="http://schemas.openxmlformats.org/officeDocument/2006/relationships/slide" Target="slides/slide27.xml"/><Relationship Id="rId5" Type="http://schemas.openxmlformats.org/officeDocument/2006/relationships/slide" Target="slides/slide24.xml"/><Relationship Id="rId4" Type="http://schemas.openxmlformats.org/officeDocument/2006/relationships/slide" Target="slides/slide22.xml"/><Relationship Id="rId9" Type="http://schemas.openxmlformats.org/officeDocument/2006/relationships/slide" Target="slides/slide5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9.wmf"/><Relationship Id="rId7" Type="http://schemas.openxmlformats.org/officeDocument/2006/relationships/image" Target="../media/image83.wmf"/><Relationship Id="rId2" Type="http://schemas.openxmlformats.org/officeDocument/2006/relationships/image" Target="../media/image78.wmf"/><Relationship Id="rId1" Type="http://schemas.openxmlformats.org/officeDocument/2006/relationships/image" Target="../media/image77.wmf"/><Relationship Id="rId6" Type="http://schemas.openxmlformats.org/officeDocument/2006/relationships/image" Target="../media/image82.wmf"/><Relationship Id="rId5" Type="http://schemas.openxmlformats.org/officeDocument/2006/relationships/image" Target="../media/image81.wmf"/><Relationship Id="rId4" Type="http://schemas.openxmlformats.org/officeDocument/2006/relationships/image" Target="../media/image8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1026"/>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172035" name="Rectangle 1027"/>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172036" name="Rectangle 1028"/>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172037" name="Rectangle 1029"/>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pPr>
              <a:defRPr/>
            </a:pPr>
            <a:fld id="{7F241C10-BA55-44C8-85E8-C11F2B5987C2}" type="slidenum">
              <a:rPr lang="en-US"/>
              <a:pPr>
                <a:defRPr/>
              </a:pPr>
              <a:t>‹#›</a:t>
            </a:fld>
            <a:endParaRPr lang="en-US"/>
          </a:p>
        </p:txBody>
      </p:sp>
    </p:spTree>
    <p:extLst>
      <p:ext uri="{BB962C8B-B14F-4D97-AF65-F5344CB8AC3E}">
        <p14:creationId xmlns:p14="http://schemas.microsoft.com/office/powerpoint/2010/main" val="181829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18435" name="Rectangle 3"/>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70660" name="Rectangle 4"/>
          <p:cNvSpPr>
            <a:spLocks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935038" y="4416425"/>
            <a:ext cx="51403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18439" name="Rectangle 7"/>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pPr>
              <a:defRPr/>
            </a:pPr>
            <a:fld id="{F0251A75-78FD-4DD6-AF56-6F6315B79162}" type="slidenum">
              <a:rPr lang="en-US"/>
              <a:pPr>
                <a:defRPr/>
              </a:pPr>
              <a:t>‹#›</a:t>
            </a:fld>
            <a:endParaRPr lang="en-US"/>
          </a:p>
        </p:txBody>
      </p:sp>
    </p:spTree>
    <p:extLst>
      <p:ext uri="{BB962C8B-B14F-4D97-AF65-F5344CB8AC3E}">
        <p14:creationId xmlns:p14="http://schemas.microsoft.com/office/powerpoint/2010/main" val="39381011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youtube.com/watch?v=MSV9_J8Cst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6FF91BC-E78C-4DFD-9841-E17AE3155ABC}" type="slidenum">
              <a:rPr lang="en-US" sz="1200" smtClean="0"/>
              <a:pPr eaLnBrk="1" hangingPunct="1"/>
              <a:t>11</a:t>
            </a:fld>
            <a:endParaRPr lang="en-US" sz="1200" smtClean="0"/>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fr-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E6074C6-EB41-486E-B138-D953FF5D8FE2}" type="slidenum">
              <a:rPr lang="en-US" sz="1200" smtClean="0"/>
              <a:pPr eaLnBrk="1" hangingPunct="1"/>
              <a:t>48</a:t>
            </a:fld>
            <a:endParaRPr lang="en-US" sz="1200" smtClean="0"/>
          </a:p>
        </p:txBody>
      </p:sp>
      <p:sp>
        <p:nvSpPr>
          <p:cNvPr id="80899" name="Rectangle 2"/>
          <p:cNvSpPr>
            <a:spLocks noChangeArrowheads="1" noTextEdit="1"/>
          </p:cNvSpPr>
          <p:nvPr>
            <p:ph type="sldImg"/>
          </p:nvPr>
        </p:nvSpPr>
        <p:spPr>
          <a:xfrm>
            <a:off x="1179513" y="696913"/>
            <a:ext cx="4648200" cy="3486150"/>
          </a:xfrm>
          <a:solidFill>
            <a:srgbClr val="FFFFFF"/>
          </a:solidFill>
          <a:ln/>
        </p:spPr>
      </p:sp>
      <p:sp>
        <p:nvSpPr>
          <p:cNvPr id="80900"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C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A38C54C-6C12-42E3-B1D1-EF7D4091589C}" type="slidenum">
              <a:rPr lang="en-US" sz="1200" smtClean="0"/>
              <a:pPr eaLnBrk="1" hangingPunct="1"/>
              <a:t>51</a:t>
            </a:fld>
            <a:endParaRPr lang="en-US" sz="1200" smtClean="0"/>
          </a:p>
        </p:txBody>
      </p:sp>
      <p:sp>
        <p:nvSpPr>
          <p:cNvPr id="81923" name="Rectangle 2"/>
          <p:cNvSpPr>
            <a:spLocks noChangeArrowheads="1" noTextEdit="1"/>
          </p:cNvSpPr>
          <p:nvPr>
            <p:ph type="sldImg"/>
          </p:nvPr>
        </p:nvSpPr>
        <p:spPr>
          <a:xfrm>
            <a:off x="1179513" y="696913"/>
            <a:ext cx="4648200" cy="3486150"/>
          </a:xfrm>
          <a:solidFill>
            <a:srgbClr val="FFFFFF"/>
          </a:solidFill>
          <a:ln/>
        </p:spPr>
      </p:sp>
      <p:sp>
        <p:nvSpPr>
          <p:cNvPr id="8192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D7CCBDD-0368-4593-86B2-B6437E752C44}" type="slidenum">
              <a:rPr lang="en-US" sz="1200" smtClean="0"/>
              <a:pPr eaLnBrk="1" hangingPunct="1"/>
              <a:t>17</a:t>
            </a:fld>
            <a:endParaRPr lang="en-US" sz="1200" smtClean="0"/>
          </a:p>
        </p:txBody>
      </p:sp>
      <p:sp>
        <p:nvSpPr>
          <p:cNvPr id="72707" name="Rectangle 2"/>
          <p:cNvSpPr>
            <a:spLocks noChangeArrowheads="1" noTextEdit="1"/>
          </p:cNvSpPr>
          <p:nvPr>
            <p:ph type="sldImg"/>
          </p:nvPr>
        </p:nvSpPr>
        <p:spPr>
          <a:solidFill>
            <a:srgbClr val="FFFFFF"/>
          </a:solidFill>
          <a:ln/>
        </p:spPr>
      </p:sp>
      <p:sp>
        <p:nvSpPr>
          <p:cNvPr id="7270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sz="700" b="1" smtClean="0">
              <a:solidFill>
                <a:srgbClr val="800000"/>
              </a:solidFill>
              <a:latin typeface="Verdan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52B93A3-E0EC-4700-969F-7F27A8278FE7}" type="slidenum">
              <a:rPr lang="en-US" sz="1200" smtClean="0"/>
              <a:pPr eaLnBrk="1" hangingPunct="1"/>
              <a:t>20</a:t>
            </a:fld>
            <a:endParaRPr lang="en-US" sz="1200" smtClean="0"/>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fr-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21A3873-6517-400F-B137-237B0CF7A370}" type="slidenum">
              <a:rPr lang="en-US" sz="1200" smtClean="0"/>
              <a:pPr eaLnBrk="1" hangingPunct="1"/>
              <a:t>31</a:t>
            </a:fld>
            <a:endParaRPr lang="en-US" sz="1200" smtClean="0"/>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a:solidFill>
              <a:schemeClr val="tx1"/>
            </a:solidFill>
            <a:miter lim="800000"/>
            <a:headEnd/>
            <a:tailEnd/>
          </a:ln>
        </p:spPr>
        <p:txBody>
          <a:bodyPr/>
          <a:lstStyle/>
          <a:p>
            <a:pPr eaLnBrk="1" hangingPunct="1"/>
            <a:r>
              <a:rPr lang="en-US" smtClean="0"/>
              <a:t>The Charter authorizes the establishment of six principal organs. These organs are the General Assembly, the Security Council, the Economic and Social Council, the Trusteeship Council, the International Court of Justice and the Secretariat. In addition, there are subsidiary organs, specialised agencies and other bodies related to the United Nations which, altogether, form the "United Nations system".</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1184275" y="706438"/>
            <a:ext cx="4630738" cy="3473450"/>
          </a:xfrm>
          <a:ln/>
        </p:spPr>
      </p:sp>
      <p:sp>
        <p:nvSpPr>
          <p:cNvPr id="757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smtClean="0">
                <a:hlinkClick r:id="rId3"/>
              </a:rPr>
              <a:t>http://www.youtube.com/watch?v=MSV9_J8Csts</a:t>
            </a:r>
            <a:endParaRPr lang="en-CA" smtClean="0"/>
          </a:p>
          <a:p>
            <a:r>
              <a:rPr lang="en-CA" smtClean="0"/>
              <a:t>http://www.youtube.com/watch?v=MSV9_J8Csts&amp;playnext=1&amp;list=PL322715D051422FE3&amp;feature=results_main</a:t>
            </a:r>
          </a:p>
          <a:p>
            <a:endParaRPr lang="en-CA" smtClean="0"/>
          </a:p>
        </p:txBody>
      </p:sp>
      <p:sp>
        <p:nvSpPr>
          <p:cNvPr id="757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 pos="407988" algn="l"/>
                <a:tab pos="819150" algn="l"/>
                <a:tab pos="1230313" algn="l"/>
                <a:tab pos="1641475" algn="l"/>
                <a:tab pos="2052638" algn="l"/>
                <a:tab pos="2462213" algn="l"/>
                <a:tab pos="2873375" algn="l"/>
                <a:tab pos="3284538" algn="l"/>
                <a:tab pos="3695700" algn="l"/>
                <a:tab pos="4106863" algn="l"/>
                <a:tab pos="4516438" algn="l"/>
                <a:tab pos="4927600" algn="l"/>
                <a:tab pos="5338763" algn="l"/>
                <a:tab pos="5749925" algn="l"/>
                <a:tab pos="6161088" algn="l"/>
                <a:tab pos="6570663" algn="l"/>
                <a:tab pos="6981825" algn="l"/>
                <a:tab pos="7392988" algn="l"/>
                <a:tab pos="7804150" algn="l"/>
                <a:tab pos="8215313" algn="l"/>
              </a:tabLst>
              <a:defRPr sz="2400">
                <a:solidFill>
                  <a:schemeClr val="tx1"/>
                </a:solidFill>
                <a:latin typeface="Times New Roman" pitchFamily="18" charset="0"/>
              </a:defRPr>
            </a:lvl1pPr>
            <a:lvl2pPr marL="742950" indent="-285750" eaLnBrk="0" hangingPunct="0">
              <a:tabLst>
                <a:tab pos="0" algn="l"/>
                <a:tab pos="407988" algn="l"/>
                <a:tab pos="819150" algn="l"/>
                <a:tab pos="1230313" algn="l"/>
                <a:tab pos="1641475" algn="l"/>
                <a:tab pos="2052638" algn="l"/>
                <a:tab pos="2462213" algn="l"/>
                <a:tab pos="2873375" algn="l"/>
                <a:tab pos="3284538" algn="l"/>
                <a:tab pos="3695700" algn="l"/>
                <a:tab pos="4106863" algn="l"/>
                <a:tab pos="4516438" algn="l"/>
                <a:tab pos="4927600" algn="l"/>
                <a:tab pos="5338763" algn="l"/>
                <a:tab pos="5749925" algn="l"/>
                <a:tab pos="6161088" algn="l"/>
                <a:tab pos="6570663" algn="l"/>
                <a:tab pos="6981825" algn="l"/>
                <a:tab pos="7392988" algn="l"/>
                <a:tab pos="7804150" algn="l"/>
                <a:tab pos="8215313" algn="l"/>
              </a:tabLst>
              <a:defRPr sz="2400">
                <a:solidFill>
                  <a:schemeClr val="tx1"/>
                </a:solidFill>
                <a:latin typeface="Times New Roman" pitchFamily="18" charset="0"/>
              </a:defRPr>
            </a:lvl2pPr>
            <a:lvl3pPr marL="1143000" indent="-228600" eaLnBrk="0" hangingPunct="0">
              <a:tabLst>
                <a:tab pos="0" algn="l"/>
                <a:tab pos="407988" algn="l"/>
                <a:tab pos="819150" algn="l"/>
                <a:tab pos="1230313" algn="l"/>
                <a:tab pos="1641475" algn="l"/>
                <a:tab pos="2052638" algn="l"/>
                <a:tab pos="2462213" algn="l"/>
                <a:tab pos="2873375" algn="l"/>
                <a:tab pos="3284538" algn="l"/>
                <a:tab pos="3695700" algn="l"/>
                <a:tab pos="4106863" algn="l"/>
                <a:tab pos="4516438" algn="l"/>
                <a:tab pos="4927600" algn="l"/>
                <a:tab pos="5338763" algn="l"/>
                <a:tab pos="5749925" algn="l"/>
                <a:tab pos="6161088" algn="l"/>
                <a:tab pos="6570663" algn="l"/>
                <a:tab pos="6981825" algn="l"/>
                <a:tab pos="7392988" algn="l"/>
                <a:tab pos="7804150" algn="l"/>
                <a:tab pos="8215313" algn="l"/>
              </a:tabLst>
              <a:defRPr sz="2400">
                <a:solidFill>
                  <a:schemeClr val="tx1"/>
                </a:solidFill>
                <a:latin typeface="Times New Roman" pitchFamily="18" charset="0"/>
              </a:defRPr>
            </a:lvl3pPr>
            <a:lvl4pPr marL="1600200" indent="-228600" eaLnBrk="0" hangingPunct="0">
              <a:tabLst>
                <a:tab pos="0" algn="l"/>
                <a:tab pos="407988" algn="l"/>
                <a:tab pos="819150" algn="l"/>
                <a:tab pos="1230313" algn="l"/>
                <a:tab pos="1641475" algn="l"/>
                <a:tab pos="2052638" algn="l"/>
                <a:tab pos="2462213" algn="l"/>
                <a:tab pos="2873375" algn="l"/>
                <a:tab pos="3284538" algn="l"/>
                <a:tab pos="3695700" algn="l"/>
                <a:tab pos="4106863" algn="l"/>
                <a:tab pos="4516438" algn="l"/>
                <a:tab pos="4927600" algn="l"/>
                <a:tab pos="5338763" algn="l"/>
                <a:tab pos="5749925" algn="l"/>
                <a:tab pos="6161088" algn="l"/>
                <a:tab pos="6570663" algn="l"/>
                <a:tab pos="6981825" algn="l"/>
                <a:tab pos="7392988" algn="l"/>
                <a:tab pos="7804150" algn="l"/>
                <a:tab pos="8215313" algn="l"/>
              </a:tabLst>
              <a:defRPr sz="2400">
                <a:solidFill>
                  <a:schemeClr val="tx1"/>
                </a:solidFill>
                <a:latin typeface="Times New Roman" pitchFamily="18" charset="0"/>
              </a:defRPr>
            </a:lvl4pPr>
            <a:lvl5pPr marL="2057400" indent="-228600" eaLnBrk="0" hangingPunct="0">
              <a:tabLst>
                <a:tab pos="0" algn="l"/>
                <a:tab pos="407988" algn="l"/>
                <a:tab pos="819150" algn="l"/>
                <a:tab pos="1230313" algn="l"/>
                <a:tab pos="1641475" algn="l"/>
                <a:tab pos="2052638" algn="l"/>
                <a:tab pos="2462213" algn="l"/>
                <a:tab pos="2873375" algn="l"/>
                <a:tab pos="3284538" algn="l"/>
                <a:tab pos="3695700" algn="l"/>
                <a:tab pos="4106863" algn="l"/>
                <a:tab pos="4516438" algn="l"/>
                <a:tab pos="4927600" algn="l"/>
                <a:tab pos="5338763" algn="l"/>
                <a:tab pos="5749925" algn="l"/>
                <a:tab pos="6161088" algn="l"/>
                <a:tab pos="6570663" algn="l"/>
                <a:tab pos="6981825" algn="l"/>
                <a:tab pos="7392988" algn="l"/>
                <a:tab pos="7804150" algn="l"/>
                <a:tab pos="821531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07988" algn="l"/>
                <a:tab pos="819150" algn="l"/>
                <a:tab pos="1230313" algn="l"/>
                <a:tab pos="1641475" algn="l"/>
                <a:tab pos="2052638" algn="l"/>
                <a:tab pos="2462213" algn="l"/>
                <a:tab pos="2873375" algn="l"/>
                <a:tab pos="3284538" algn="l"/>
                <a:tab pos="3695700" algn="l"/>
                <a:tab pos="4106863" algn="l"/>
                <a:tab pos="4516438" algn="l"/>
                <a:tab pos="4927600" algn="l"/>
                <a:tab pos="5338763" algn="l"/>
                <a:tab pos="5749925" algn="l"/>
                <a:tab pos="6161088" algn="l"/>
                <a:tab pos="6570663" algn="l"/>
                <a:tab pos="6981825" algn="l"/>
                <a:tab pos="7392988" algn="l"/>
                <a:tab pos="7804150" algn="l"/>
                <a:tab pos="821531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07988" algn="l"/>
                <a:tab pos="819150" algn="l"/>
                <a:tab pos="1230313" algn="l"/>
                <a:tab pos="1641475" algn="l"/>
                <a:tab pos="2052638" algn="l"/>
                <a:tab pos="2462213" algn="l"/>
                <a:tab pos="2873375" algn="l"/>
                <a:tab pos="3284538" algn="l"/>
                <a:tab pos="3695700" algn="l"/>
                <a:tab pos="4106863" algn="l"/>
                <a:tab pos="4516438" algn="l"/>
                <a:tab pos="4927600" algn="l"/>
                <a:tab pos="5338763" algn="l"/>
                <a:tab pos="5749925" algn="l"/>
                <a:tab pos="6161088" algn="l"/>
                <a:tab pos="6570663" algn="l"/>
                <a:tab pos="6981825" algn="l"/>
                <a:tab pos="7392988" algn="l"/>
                <a:tab pos="7804150" algn="l"/>
                <a:tab pos="821531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07988" algn="l"/>
                <a:tab pos="819150" algn="l"/>
                <a:tab pos="1230313" algn="l"/>
                <a:tab pos="1641475" algn="l"/>
                <a:tab pos="2052638" algn="l"/>
                <a:tab pos="2462213" algn="l"/>
                <a:tab pos="2873375" algn="l"/>
                <a:tab pos="3284538" algn="l"/>
                <a:tab pos="3695700" algn="l"/>
                <a:tab pos="4106863" algn="l"/>
                <a:tab pos="4516438" algn="l"/>
                <a:tab pos="4927600" algn="l"/>
                <a:tab pos="5338763" algn="l"/>
                <a:tab pos="5749925" algn="l"/>
                <a:tab pos="6161088" algn="l"/>
                <a:tab pos="6570663" algn="l"/>
                <a:tab pos="6981825" algn="l"/>
                <a:tab pos="7392988" algn="l"/>
                <a:tab pos="7804150" algn="l"/>
                <a:tab pos="821531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07988" algn="l"/>
                <a:tab pos="819150" algn="l"/>
                <a:tab pos="1230313" algn="l"/>
                <a:tab pos="1641475" algn="l"/>
                <a:tab pos="2052638" algn="l"/>
                <a:tab pos="2462213" algn="l"/>
                <a:tab pos="2873375" algn="l"/>
                <a:tab pos="3284538" algn="l"/>
                <a:tab pos="3695700" algn="l"/>
                <a:tab pos="4106863" algn="l"/>
                <a:tab pos="4516438" algn="l"/>
                <a:tab pos="4927600" algn="l"/>
                <a:tab pos="5338763" algn="l"/>
                <a:tab pos="5749925" algn="l"/>
                <a:tab pos="6161088" algn="l"/>
                <a:tab pos="6570663" algn="l"/>
                <a:tab pos="6981825" algn="l"/>
                <a:tab pos="7392988" algn="l"/>
                <a:tab pos="7804150" algn="l"/>
                <a:tab pos="8215313" algn="l"/>
              </a:tabLst>
              <a:defRPr sz="2400">
                <a:solidFill>
                  <a:schemeClr val="tx1"/>
                </a:solidFill>
                <a:latin typeface="Times New Roman" pitchFamily="18" charset="0"/>
              </a:defRPr>
            </a:lvl9pPr>
          </a:lstStyle>
          <a:p>
            <a:pPr eaLnBrk="1" hangingPunct="1"/>
            <a:fld id="{6DCA3043-8022-4667-9F85-AB0390F94D50}" type="slidenum">
              <a:rPr lang="en-CA" sz="1200" smtClean="0">
                <a:solidFill>
                  <a:srgbClr val="000000"/>
                </a:solidFill>
              </a:rPr>
              <a:pPr eaLnBrk="1" hangingPunct="1"/>
              <a:t>36</a:t>
            </a:fld>
            <a:endParaRPr lang="en-CA" sz="1200"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1BC0DD6-1207-4153-A2B1-D61AEFA2030A}" type="slidenum">
              <a:rPr lang="en-US" sz="1200" smtClean="0"/>
              <a:pPr eaLnBrk="1" hangingPunct="1"/>
              <a:t>38</a:t>
            </a:fld>
            <a:endParaRPr lang="en-US" sz="1200" smtClean="0"/>
          </a:p>
        </p:txBody>
      </p:sp>
      <p:sp>
        <p:nvSpPr>
          <p:cNvPr id="76803" name="Rectangle 2"/>
          <p:cNvSpPr>
            <a:spLocks noChangeArrowheads="1" noTextEdit="1"/>
          </p:cNvSpPr>
          <p:nvPr>
            <p:ph type="sldImg"/>
          </p:nvPr>
        </p:nvSpPr>
        <p:spPr>
          <a:solidFill>
            <a:srgbClr val="FFFFFF"/>
          </a:solidFill>
          <a:ln/>
        </p:spPr>
      </p:sp>
      <p:sp>
        <p:nvSpPr>
          <p:cNvPr id="7680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CA" i="1" smtClean="0">
              <a:solidFill>
                <a:srgbClr val="C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3233205-8759-4FAB-B4B6-E0538D9496BC}" type="slidenum">
              <a:rPr lang="en-US" sz="1200" smtClean="0"/>
              <a:pPr eaLnBrk="1" hangingPunct="1"/>
              <a:t>39</a:t>
            </a:fld>
            <a:endParaRPr lang="en-US" sz="1200" smtClean="0"/>
          </a:p>
        </p:txBody>
      </p:sp>
      <p:sp>
        <p:nvSpPr>
          <p:cNvPr id="77827" name="Rectangle 2"/>
          <p:cNvSpPr>
            <a:spLocks noChangeArrowheads="1" noTextEdit="1"/>
          </p:cNvSpPr>
          <p:nvPr>
            <p:ph type="sldImg"/>
          </p:nvPr>
        </p:nvSpPr>
        <p:spPr>
          <a:solidFill>
            <a:srgbClr val="FFFFFF"/>
          </a:solidFill>
          <a:ln/>
        </p:spPr>
      </p:sp>
      <p:sp>
        <p:nvSpPr>
          <p:cNvPr id="7782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C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4C4F146-5539-44CD-984F-9EE948C45027}" type="slidenum">
              <a:rPr lang="en-US" sz="1200" smtClean="0"/>
              <a:pPr eaLnBrk="1" hangingPunct="1"/>
              <a:t>40</a:t>
            </a:fld>
            <a:endParaRPr lang="en-US" sz="1200" smtClean="0"/>
          </a:p>
        </p:txBody>
      </p:sp>
      <p:sp>
        <p:nvSpPr>
          <p:cNvPr id="78851" name="Rectangle 2"/>
          <p:cNvSpPr>
            <a:spLocks noChangeArrowheads="1" noTextEdit="1"/>
          </p:cNvSpPr>
          <p:nvPr>
            <p:ph type="sldImg"/>
          </p:nvPr>
        </p:nvSpPr>
        <p:spPr>
          <a:solidFill>
            <a:srgbClr val="FFFFFF"/>
          </a:solidFill>
          <a:ln/>
        </p:spPr>
      </p:sp>
      <p:sp>
        <p:nvSpPr>
          <p:cNvPr id="7885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C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1593044-2BEB-4D4C-8B4E-036DE2C1B60B}" type="slidenum">
              <a:rPr lang="en-US" sz="1200" smtClean="0"/>
              <a:pPr eaLnBrk="1" hangingPunct="1"/>
              <a:t>42</a:t>
            </a:fld>
            <a:endParaRPr lang="en-US" sz="1200" smtClean="0"/>
          </a:p>
        </p:txBody>
      </p:sp>
      <p:sp>
        <p:nvSpPr>
          <p:cNvPr id="79875" name="Rectangle 2"/>
          <p:cNvSpPr>
            <a:spLocks noChangeArrowheads="1" noTextEdit="1"/>
          </p:cNvSpPr>
          <p:nvPr>
            <p:ph type="sldImg"/>
          </p:nvPr>
        </p:nvSpPr>
        <p:spPr>
          <a:xfrm>
            <a:off x="1179513" y="696913"/>
            <a:ext cx="4648200" cy="3486150"/>
          </a:xfrm>
          <a:ln/>
        </p:spPr>
      </p:sp>
      <p:sp>
        <p:nvSpPr>
          <p:cNvPr id="79876" name="Rectangle 3"/>
          <p:cNvSpPr>
            <a:spLocks noGrp="1" noChangeArrowheads="1"/>
          </p:cNvSpPr>
          <p:nvPr>
            <p:ph type="body" idx="1"/>
          </p:nvPr>
        </p:nvSpPr>
        <p:spPr>
          <a:noFill/>
        </p:spPr>
        <p:txBody>
          <a:bodyPr/>
          <a:lstStyle/>
          <a:p>
            <a:pPr eaLnBrk="1" hangingPunct="1"/>
            <a:endParaRPr lang="fr-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3FFC36-C3CE-4BBC-9318-2DA78C1A96AD}" type="slidenum">
              <a:rPr lang="en-US"/>
              <a:pPr>
                <a:defRPr/>
              </a:pPr>
              <a:t>‹#›</a:t>
            </a:fld>
            <a:endParaRPr lang="en-US"/>
          </a:p>
        </p:txBody>
      </p:sp>
    </p:spTree>
    <p:extLst>
      <p:ext uri="{BB962C8B-B14F-4D97-AF65-F5344CB8AC3E}">
        <p14:creationId xmlns:p14="http://schemas.microsoft.com/office/powerpoint/2010/main" val="226589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9833BB-3B63-40EB-B8C2-CDA69D8D129B}" type="slidenum">
              <a:rPr lang="en-US"/>
              <a:pPr>
                <a:defRPr/>
              </a:pPr>
              <a:t>‹#›</a:t>
            </a:fld>
            <a:endParaRPr lang="en-US"/>
          </a:p>
        </p:txBody>
      </p:sp>
    </p:spTree>
    <p:extLst>
      <p:ext uri="{BB962C8B-B14F-4D97-AF65-F5344CB8AC3E}">
        <p14:creationId xmlns:p14="http://schemas.microsoft.com/office/powerpoint/2010/main" val="363691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962150" cy="5867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09600" y="228600"/>
            <a:ext cx="57340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E133CF-D7B0-4FC8-AE37-63F005573564}" type="slidenum">
              <a:rPr lang="en-US"/>
              <a:pPr>
                <a:defRPr/>
              </a:pPr>
              <a:t>‹#›</a:t>
            </a:fld>
            <a:endParaRPr lang="en-US"/>
          </a:p>
        </p:txBody>
      </p:sp>
    </p:spTree>
    <p:extLst>
      <p:ext uri="{BB962C8B-B14F-4D97-AF65-F5344CB8AC3E}">
        <p14:creationId xmlns:p14="http://schemas.microsoft.com/office/powerpoint/2010/main" val="1292843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9906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lipArt Placeholder 3"/>
          <p:cNvSpPr>
            <a:spLocks noGrp="1"/>
          </p:cNvSpPr>
          <p:nvPr>
            <p:ph type="clipArt" sz="half" idx="2"/>
          </p:nvPr>
        </p:nvSpPr>
        <p:spPr>
          <a:xfrm>
            <a:off x="4648200" y="1600200"/>
            <a:ext cx="3810000" cy="4495800"/>
          </a:xfrm>
        </p:spPr>
        <p:txBody>
          <a:bodyPr/>
          <a:lstStyle/>
          <a:p>
            <a:pPr lvl="0"/>
            <a:endParaRPr lang="en-CA"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3457B8-EE22-41E9-8D1C-577FE9D2C4EB}" type="slidenum">
              <a:rPr lang="en-US"/>
              <a:pPr>
                <a:defRPr/>
              </a:pPr>
              <a:t>‹#›</a:t>
            </a:fld>
            <a:endParaRPr lang="en-US"/>
          </a:p>
        </p:txBody>
      </p:sp>
    </p:spTree>
    <p:extLst>
      <p:ext uri="{BB962C8B-B14F-4D97-AF65-F5344CB8AC3E}">
        <p14:creationId xmlns:p14="http://schemas.microsoft.com/office/powerpoint/2010/main" val="2868749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990600"/>
          </a:xfrm>
        </p:spPr>
        <p:txBody>
          <a:bodyPr/>
          <a:lstStyle/>
          <a:p>
            <a:r>
              <a:rPr lang="en-US" smtClean="0"/>
              <a:t>Click to edit Master title style</a:t>
            </a:r>
            <a:endParaRPr lang="en-CA"/>
          </a:p>
        </p:txBody>
      </p:sp>
      <p:sp>
        <p:nvSpPr>
          <p:cNvPr id="3" name="ClipArt Placeholder 2"/>
          <p:cNvSpPr>
            <a:spLocks noGrp="1"/>
          </p:cNvSpPr>
          <p:nvPr>
            <p:ph type="clipArt" sz="half" idx="1"/>
          </p:nvPr>
        </p:nvSpPr>
        <p:spPr>
          <a:xfrm>
            <a:off x="685800" y="1600200"/>
            <a:ext cx="3810000" cy="4495800"/>
          </a:xfrm>
        </p:spPr>
        <p:txBody>
          <a:bodyPr/>
          <a:lstStyle/>
          <a:p>
            <a:pPr lvl="0"/>
            <a:endParaRPr lang="en-CA" noProof="0" smtClean="0"/>
          </a:p>
        </p:txBody>
      </p:sp>
      <p:sp>
        <p:nvSpPr>
          <p:cNvPr id="4" name="Text Placeholder 3"/>
          <p:cNvSpPr>
            <a:spLocks noGrp="1"/>
          </p:cNvSpPr>
          <p:nvPr>
            <p:ph type="body" sz="half" idx="2"/>
          </p:nvPr>
        </p:nvSpPr>
        <p:spPr>
          <a:xfrm>
            <a:off x="46482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9A8815-E8E3-482B-87F0-D9AC32209A08}" type="slidenum">
              <a:rPr lang="en-US"/>
              <a:pPr>
                <a:defRPr/>
              </a:pPr>
              <a:t>‹#›</a:t>
            </a:fld>
            <a:endParaRPr lang="en-US"/>
          </a:p>
        </p:txBody>
      </p:sp>
    </p:spTree>
    <p:extLst>
      <p:ext uri="{BB962C8B-B14F-4D97-AF65-F5344CB8AC3E}">
        <p14:creationId xmlns:p14="http://schemas.microsoft.com/office/powerpoint/2010/main" val="1517271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78486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2BA4088-90C4-4319-BBD2-E2CE420E89E3}" type="slidenum">
              <a:rPr lang="en-US"/>
              <a:pPr>
                <a:defRPr/>
              </a:pPr>
              <a:t>‹#›</a:t>
            </a:fld>
            <a:endParaRPr lang="en-US"/>
          </a:p>
        </p:txBody>
      </p:sp>
    </p:spTree>
    <p:extLst>
      <p:ext uri="{BB962C8B-B14F-4D97-AF65-F5344CB8AC3E}">
        <p14:creationId xmlns:p14="http://schemas.microsoft.com/office/powerpoint/2010/main" val="198924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9906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49EDC6-BA12-43D6-A01F-B704285DD21C}" type="slidenum">
              <a:rPr lang="en-US"/>
              <a:pPr>
                <a:defRPr/>
              </a:pPr>
              <a:t>‹#›</a:t>
            </a:fld>
            <a:endParaRPr lang="en-US"/>
          </a:p>
        </p:txBody>
      </p:sp>
    </p:spTree>
    <p:extLst>
      <p:ext uri="{BB962C8B-B14F-4D97-AF65-F5344CB8AC3E}">
        <p14:creationId xmlns:p14="http://schemas.microsoft.com/office/powerpoint/2010/main" val="290728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460ACA-DD56-4307-920C-20DE80E4463B}" type="slidenum">
              <a:rPr lang="en-US"/>
              <a:pPr>
                <a:defRPr/>
              </a:pPr>
              <a:t>‹#›</a:t>
            </a:fld>
            <a:endParaRPr lang="en-US"/>
          </a:p>
        </p:txBody>
      </p:sp>
    </p:spTree>
    <p:extLst>
      <p:ext uri="{BB962C8B-B14F-4D97-AF65-F5344CB8AC3E}">
        <p14:creationId xmlns:p14="http://schemas.microsoft.com/office/powerpoint/2010/main" val="2119217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13ED0B-A6F4-4772-9653-D415584D4C73}" type="slidenum">
              <a:rPr lang="en-US"/>
              <a:pPr>
                <a:defRPr/>
              </a:pPr>
              <a:t>‹#›</a:t>
            </a:fld>
            <a:endParaRPr lang="en-US"/>
          </a:p>
        </p:txBody>
      </p:sp>
    </p:spTree>
    <p:extLst>
      <p:ext uri="{BB962C8B-B14F-4D97-AF65-F5344CB8AC3E}">
        <p14:creationId xmlns:p14="http://schemas.microsoft.com/office/powerpoint/2010/main" val="32423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0CFAFB-A226-4B81-BF87-F043225EC602}" type="slidenum">
              <a:rPr lang="en-US"/>
              <a:pPr>
                <a:defRPr/>
              </a:pPr>
              <a:t>‹#›</a:t>
            </a:fld>
            <a:endParaRPr lang="en-US"/>
          </a:p>
        </p:txBody>
      </p:sp>
    </p:spTree>
    <p:extLst>
      <p:ext uri="{BB962C8B-B14F-4D97-AF65-F5344CB8AC3E}">
        <p14:creationId xmlns:p14="http://schemas.microsoft.com/office/powerpoint/2010/main" val="396315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367B303-7EA9-4ECC-B3AE-2F0A5EDA0E73}" type="slidenum">
              <a:rPr lang="en-US"/>
              <a:pPr>
                <a:defRPr/>
              </a:pPr>
              <a:t>‹#›</a:t>
            </a:fld>
            <a:endParaRPr lang="en-US"/>
          </a:p>
        </p:txBody>
      </p:sp>
    </p:spTree>
    <p:extLst>
      <p:ext uri="{BB962C8B-B14F-4D97-AF65-F5344CB8AC3E}">
        <p14:creationId xmlns:p14="http://schemas.microsoft.com/office/powerpoint/2010/main" val="57438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03A9C1D-1C66-426D-9B32-617A9F288C2B}" type="slidenum">
              <a:rPr lang="en-US"/>
              <a:pPr>
                <a:defRPr/>
              </a:pPr>
              <a:t>‹#›</a:t>
            </a:fld>
            <a:endParaRPr lang="en-US"/>
          </a:p>
        </p:txBody>
      </p:sp>
    </p:spTree>
    <p:extLst>
      <p:ext uri="{BB962C8B-B14F-4D97-AF65-F5344CB8AC3E}">
        <p14:creationId xmlns:p14="http://schemas.microsoft.com/office/powerpoint/2010/main" val="1511918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934DCFC-49D6-469B-B2C7-25011D0A41C7}" type="slidenum">
              <a:rPr lang="en-US"/>
              <a:pPr>
                <a:defRPr/>
              </a:pPr>
              <a:t>‹#›</a:t>
            </a:fld>
            <a:endParaRPr lang="en-US"/>
          </a:p>
        </p:txBody>
      </p:sp>
    </p:spTree>
    <p:extLst>
      <p:ext uri="{BB962C8B-B14F-4D97-AF65-F5344CB8AC3E}">
        <p14:creationId xmlns:p14="http://schemas.microsoft.com/office/powerpoint/2010/main" val="1479312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536D66-5693-4098-A8AF-63A7FD700CE1}" type="slidenum">
              <a:rPr lang="en-US"/>
              <a:pPr>
                <a:defRPr/>
              </a:pPr>
              <a:t>‹#›</a:t>
            </a:fld>
            <a:endParaRPr lang="en-US"/>
          </a:p>
        </p:txBody>
      </p:sp>
    </p:spTree>
    <p:extLst>
      <p:ext uri="{BB962C8B-B14F-4D97-AF65-F5344CB8AC3E}">
        <p14:creationId xmlns:p14="http://schemas.microsoft.com/office/powerpoint/2010/main" val="3659819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2A98DB-85E4-4B8C-9C2C-EEDA3B6DDE35}" type="slidenum">
              <a:rPr lang="en-US"/>
              <a:pPr>
                <a:defRPr/>
              </a:pPr>
              <a:t>‹#›</a:t>
            </a:fld>
            <a:endParaRPr lang="en-US"/>
          </a:p>
        </p:txBody>
      </p:sp>
    </p:spTree>
    <p:extLst>
      <p:ext uri="{BB962C8B-B14F-4D97-AF65-F5344CB8AC3E}">
        <p14:creationId xmlns:p14="http://schemas.microsoft.com/office/powerpoint/2010/main" val="196400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286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00200"/>
            <a:ext cx="7772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938AB460-660F-4EB9-85DB-16CBA3A24942}" type="slidenum">
              <a:rPr lang="en-US"/>
              <a:pPr>
                <a:defRPr/>
              </a:pPr>
              <a:t>‹#›</a:t>
            </a:fld>
            <a:endParaRPr lang="en-US"/>
          </a:p>
        </p:txBody>
      </p:sp>
      <p:sp>
        <p:nvSpPr>
          <p:cNvPr id="1031" name="Line 7"/>
          <p:cNvSpPr>
            <a:spLocks noChangeShapeType="1"/>
          </p:cNvSpPr>
          <p:nvPr userDrawn="1"/>
        </p:nvSpPr>
        <p:spPr bwMode="auto">
          <a:xfrm>
            <a:off x="457200" y="1295400"/>
            <a:ext cx="8153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http://images.google.ca/imgres?imgurl=historicist.tripod.com/gr/maximages/Mussolini.gif&amp;imgrefurl=http://historicist.tripod.com/ch16.htm&amp;hl=en&amp;h=430&amp;w=273&amp;start=20&amp;prev=/images%3Fq%3Dmussolini%26svnum%3D10%26hl%3Den%26lr%3D%26ie%3DUTF-8%26oe%3DUTF-8%26sa%3DG" TargetMode="Externa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ia.gov/csi/studies/vol47no1/FDR3.jpg" TargetMode="External"/><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hyperlink" Target="//upload.wikimedia.org/wikipedia/commons/6/61/Flag_of_the_Central_Commission_for_Navigation_on_the_Rhine.svg" TargetMode="External"/><Relationship Id="rId1" Type="http://schemas.openxmlformats.org/officeDocument/2006/relationships/slideLayout" Target="../slideLayouts/slideLayout2.xml"/><Relationship Id="rId6" Type="http://schemas.openxmlformats.org/officeDocument/2006/relationships/hyperlink" Target="//upload.wikimedia.org/wikipedia/commons/a/a3/Entrance_of_Palais_du_Rhin%2C_former_Kaiserpalast%2C_Strasbourg.jpg" TargetMode="External"/><Relationship Id="rId5" Type="http://schemas.openxmlformats.org/officeDocument/2006/relationships/image" Target="../media/image6.png"/><Relationship Id="rId4" Type="http://schemas.openxmlformats.org/officeDocument/2006/relationships/hyperlink" Target="//upload.wikimedia.org/wikipedia/commons/4/47/Rhein-Karte.pn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3.xml"/><Relationship Id="rId4" Type="http://schemas.openxmlformats.org/officeDocument/2006/relationships/image" Target="../media/image58.jpeg"/></Relationships>
</file>

<file path=ppt/slides/_rels/slide3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6.xml"/><Relationship Id="rId5" Type="http://schemas.openxmlformats.org/officeDocument/2006/relationships/image" Target="../media/image62.png"/><Relationship Id="rId4" Type="http://schemas.openxmlformats.org/officeDocument/2006/relationships/hyperlink" Target="http://www.cottonpickers.org/images/Truman.gi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3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image" Target="../media/image70.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upload.wikimedia.org/wikipedia/commons/7/76/Flag_of_UPU.svg"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upload.wikimedia.org/wikipedia/commons/0/08/Flag_of_ITU.sv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www.un.org/fr/peacekeeping/bnote.htm#unmis#unmis" TargetMode="External"/><Relationship Id="rId13" Type="http://schemas.openxmlformats.org/officeDocument/2006/relationships/hyperlink" Target="http://www.un.org/fr/peacekeeping/bnote.htm#untso#untso" TargetMode="External"/><Relationship Id="rId3" Type="http://schemas.openxmlformats.org/officeDocument/2006/relationships/image" Target="http://www.un.org/fr/peacekeeping/images/mapf.jpg" TargetMode="External"/><Relationship Id="rId7" Type="http://schemas.openxmlformats.org/officeDocument/2006/relationships/hyperlink" Target="http://www.un.org/fr/peacekeeping/bnote.htm#unmil#unmil" TargetMode="External"/><Relationship Id="rId12" Type="http://schemas.openxmlformats.org/officeDocument/2006/relationships/hyperlink" Target="http://www.un.org/fr/peacekeeping/bnote.htm#monusco#monusco" TargetMode="External"/><Relationship Id="rId17" Type="http://schemas.openxmlformats.org/officeDocument/2006/relationships/hyperlink" Target="http://www.un.org/fr/peacekeeping/bnote.htm#minurcat#minurcat" TargetMode="External"/><Relationship Id="rId2" Type="http://schemas.openxmlformats.org/officeDocument/2006/relationships/image" Target="../media/image76.jpeg"/><Relationship Id="rId16" Type="http://schemas.openxmlformats.org/officeDocument/2006/relationships/hyperlink" Target="http://www.un.org/fr/peacekeeping/bnote.htm#unamid#unamid" TargetMode="External"/><Relationship Id="rId1" Type="http://schemas.openxmlformats.org/officeDocument/2006/relationships/slideLayout" Target="../slideLayouts/slideLayout2.xml"/><Relationship Id="rId6" Type="http://schemas.openxmlformats.org/officeDocument/2006/relationships/hyperlink" Target="http://www.un.org/fr/peacekeeping/bnote.htm#unmogip#unmogip" TargetMode="External"/><Relationship Id="rId11" Type="http://schemas.openxmlformats.org/officeDocument/2006/relationships/hyperlink" Target="http://www.un.org/fr/peacekeeping/bnote.htm#undof#undof" TargetMode="External"/><Relationship Id="rId5" Type="http://schemas.openxmlformats.org/officeDocument/2006/relationships/hyperlink" Target="http://www.un.org/fr/peacekeeping/bnote.htm#unoci#unoci" TargetMode="External"/><Relationship Id="rId15" Type="http://schemas.openxmlformats.org/officeDocument/2006/relationships/hyperlink" Target="http://www.un.org/fr/peacekeeping/bnote.htm#unmit#unmit" TargetMode="External"/><Relationship Id="rId10" Type="http://schemas.openxmlformats.org/officeDocument/2006/relationships/hyperlink" Target="http://www.un.org/fr/peacekeeping/bnote.htm#minustah#minustah" TargetMode="External"/><Relationship Id="rId4" Type="http://schemas.openxmlformats.org/officeDocument/2006/relationships/hyperlink" Target="http://www.un.org/fr/peacekeeping/bnote.htm#minurso#minurso" TargetMode="External"/><Relationship Id="rId9" Type="http://schemas.openxmlformats.org/officeDocument/2006/relationships/hyperlink" Target="http://www.un.org/fr/peacekeeping/bnote.htm#unficyp#unficyp" TargetMode="External"/><Relationship Id="rId14" Type="http://schemas.openxmlformats.org/officeDocument/2006/relationships/hyperlink" Target="http://www.un.org/fr/peacekeeping/bnote.htm#unifil#unifil"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79.wmf"/><Relationship Id="rId13" Type="http://schemas.openxmlformats.org/officeDocument/2006/relationships/image" Target="../media/image81.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oleObject" Target="../embeddings/oleObject5.bin"/><Relationship Id="rId17" Type="http://schemas.openxmlformats.org/officeDocument/2006/relationships/image" Target="../media/image83.w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image" Target="../media/image78.wmf"/><Relationship Id="rId11" Type="http://schemas.openxmlformats.org/officeDocument/2006/relationships/image" Target="../media/image80.wmf"/><Relationship Id="rId5" Type="http://schemas.openxmlformats.org/officeDocument/2006/relationships/oleObject" Target="../embeddings/oleObject2.bin"/><Relationship Id="rId15" Type="http://schemas.openxmlformats.org/officeDocument/2006/relationships/image" Target="../media/image82.wmf"/><Relationship Id="rId10" Type="http://schemas.openxmlformats.org/officeDocument/2006/relationships/oleObject" Target="../embeddings/oleObject4.bin"/><Relationship Id="rId4" Type="http://schemas.openxmlformats.org/officeDocument/2006/relationships/image" Target="../media/image77.wmf"/><Relationship Id="rId9" Type="http://schemas.openxmlformats.org/officeDocument/2006/relationships/image" Target="../media/image84.wmf"/><Relationship Id="rId14" Type="http://schemas.openxmlformats.org/officeDocument/2006/relationships/oleObject" Target="../embeddings/oleObject6.bin"/></Relationships>
</file>

<file path=ppt/slides/_rels/slide4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png"/><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90.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history.acusd.edu/cdr2/WW1Pics/81476.GIF" TargetMode="External"/><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eague_WilsonMon_un50-009"/>
          <p:cNvPicPr>
            <a:picLocks noChangeAspect="1" noChangeArrowheads="1"/>
          </p:cNvPicPr>
          <p:nvPr/>
        </p:nvPicPr>
        <p:blipFill>
          <a:blip r:embed="rId2" cstate="email">
            <a:lum bright="50000" contrast="-70000"/>
            <a:extLst>
              <a:ext uri="{28A0092B-C50C-407E-A947-70E740481C1C}">
                <a14:useLocalDpi xmlns:a14="http://schemas.microsoft.com/office/drawing/2010/main"/>
              </a:ext>
            </a:extLst>
          </a:blip>
          <a:srcRect l="12303" t="12303"/>
          <a:stretch>
            <a:fillRect/>
          </a:stretch>
        </p:blipFill>
        <p:spPr bwMode="auto">
          <a:xfrm>
            <a:off x="17463" y="0"/>
            <a:ext cx="9172575"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468313" y="1981200"/>
            <a:ext cx="8424862" cy="1143000"/>
          </a:xfrm>
        </p:spPr>
        <p:txBody>
          <a:bodyPr/>
          <a:lstStyle/>
          <a:p>
            <a:pPr eaLnBrk="1" hangingPunct="1"/>
            <a:r>
              <a:rPr lang="fr-CA" sz="6000" b="1" smtClean="0"/>
              <a:t/>
            </a:r>
            <a:br>
              <a:rPr lang="fr-CA" sz="6000" b="1" smtClean="0"/>
            </a:br>
            <a:r>
              <a:rPr lang="fr-CA" sz="6000" b="1" smtClean="0"/>
              <a:t>LES ORGANISATIONS INTERNATIONALES : </a:t>
            </a:r>
            <a:br>
              <a:rPr lang="fr-CA" sz="6000" b="1" smtClean="0"/>
            </a:br>
            <a:r>
              <a:rPr lang="fr-CA" b="1" i="1" smtClean="0"/>
              <a:t>ROLES EN ÉVOLUTION</a:t>
            </a:r>
          </a:p>
        </p:txBody>
      </p:sp>
      <p:sp>
        <p:nvSpPr>
          <p:cNvPr id="5124" name="Rectangle 4"/>
          <p:cNvSpPr>
            <a:spLocks noGrp="1" noChangeArrowheads="1"/>
          </p:cNvSpPr>
          <p:nvPr>
            <p:ph type="subTitle" idx="1"/>
          </p:nvPr>
        </p:nvSpPr>
        <p:spPr>
          <a:xfrm>
            <a:off x="1447800" y="4648200"/>
            <a:ext cx="6400800" cy="1752600"/>
          </a:xfrm>
        </p:spPr>
        <p:txBody>
          <a:bodyPr/>
          <a:lstStyle/>
          <a:p>
            <a:pPr eaLnBrk="1" hangingPunct="1"/>
            <a:r>
              <a:rPr lang="fr-CA" sz="2800" smtClean="0"/>
              <a:t>Walter Dorn, Ph. D.</a:t>
            </a:r>
          </a:p>
          <a:p>
            <a:pPr eaLnBrk="1" hangingPunct="1"/>
            <a:r>
              <a:rPr lang="fr-CA" sz="2800" smtClean="0"/>
              <a:t>Collège des Forces canadiennes</a:t>
            </a:r>
          </a:p>
          <a:p>
            <a:pPr eaLnBrk="1" hangingPunct="1">
              <a:lnSpc>
                <a:spcPct val="30000"/>
              </a:lnSpc>
            </a:pPr>
            <a:endParaRPr lang="fr-CA" sz="2800" smtClean="0"/>
          </a:p>
          <a:p>
            <a:pPr eaLnBrk="1" hangingPunct="1"/>
            <a:r>
              <a:rPr lang="fr-CA" sz="2800" smtClean="0"/>
              <a:t>Le 31 octobre 2012</a:t>
            </a:r>
          </a:p>
        </p:txBody>
      </p:sp>
      <p:pic>
        <p:nvPicPr>
          <p:cNvPr id="5125" name="Pictur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1550" y="4941888"/>
            <a:ext cx="981075" cy="124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p:txBody>
          <a:bodyPr/>
          <a:lstStyle/>
          <a:p>
            <a:pPr eaLnBrk="1" hangingPunct="1"/>
            <a:r>
              <a:rPr lang="fr-CA" sz="4000" smtClean="0"/>
              <a:t>Internationalisme (Wilson) par opposition à nationalisme (Lodge)</a:t>
            </a:r>
          </a:p>
        </p:txBody>
      </p:sp>
      <p:sp>
        <p:nvSpPr>
          <p:cNvPr id="14339" name="Text Box 1027"/>
          <p:cNvSpPr txBox="1">
            <a:spLocks noChangeArrowheads="1"/>
          </p:cNvSpPr>
          <p:nvPr/>
        </p:nvSpPr>
        <p:spPr bwMode="auto">
          <a:xfrm>
            <a:off x="4343400" y="4502150"/>
            <a:ext cx="45720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eaLnBrk="1" hangingPunct="1">
              <a:lnSpc>
                <a:spcPct val="80000"/>
              </a:lnSpc>
            </a:pPr>
            <a:r>
              <a:rPr lang="fr-CA" sz="2000" i="1"/>
              <a:t>« Les États-Unis sont le meilleur espoir de la planète, mais si vous les embourbez dans les intérêts et les querelles d’autres nations, si vous les empêtrez dans les intrigues européennes, vous anéantirez leur pouvoir de faire le bien en menaçant leur existence même. » </a:t>
            </a:r>
            <a:r>
              <a:rPr lang="fr-CA" sz="1600"/>
              <a:t>[Traduction]</a:t>
            </a:r>
          </a:p>
          <a:p>
            <a:pPr lvl="1" eaLnBrk="1" hangingPunct="1">
              <a:lnSpc>
                <a:spcPct val="80000"/>
              </a:lnSpc>
            </a:pPr>
            <a:endParaRPr lang="fr-CA" sz="2000"/>
          </a:p>
        </p:txBody>
      </p:sp>
      <p:sp>
        <p:nvSpPr>
          <p:cNvPr id="14340" name="Text Box 1029"/>
          <p:cNvSpPr txBox="1">
            <a:spLocks noChangeArrowheads="1"/>
          </p:cNvSpPr>
          <p:nvPr/>
        </p:nvSpPr>
        <p:spPr bwMode="auto">
          <a:xfrm>
            <a:off x="468313" y="4508500"/>
            <a:ext cx="374967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80000"/>
              </a:lnSpc>
              <a:spcBef>
                <a:spcPct val="20000"/>
              </a:spcBef>
            </a:pPr>
            <a:r>
              <a:rPr lang="fr-CA" sz="2000" i="1"/>
              <a:t>« Il doit y avoir maintenant, non pas un équilibre de puissance, non pas un groupe puissant de nations dressées les unes contre les autres, mais un seul groupe puissant et écrasant de nations qui seront les légataires de la paix dans le monde. »</a:t>
            </a:r>
            <a:r>
              <a:rPr lang="fr-CA" sz="2000"/>
              <a:t> </a:t>
            </a:r>
            <a:r>
              <a:rPr lang="fr-CA" sz="1600"/>
              <a:t>[Traduction]</a:t>
            </a:r>
          </a:p>
        </p:txBody>
      </p:sp>
      <p:pic>
        <p:nvPicPr>
          <p:cNvPr id="14341" name="Picture 1034" descr="woodro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1600200"/>
            <a:ext cx="26844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035" descr="837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1524000"/>
            <a:ext cx="2560638" cy="2744788"/>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4" descr="league_of_nations_0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52675" y="0"/>
            <a:ext cx="4638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LN_CourtOfHonourSteps"/>
          <p:cNvPicPr>
            <a:picLocks noChangeAspect="1" noChangeArrowheads="1"/>
          </p:cNvPicPr>
          <p:nvPr/>
        </p:nvPicPr>
        <p:blipFill>
          <a:blip r:embed="rId2">
            <a:lum bright="50000" contrast="-50000"/>
            <a:extLst>
              <a:ext uri="{28A0092B-C50C-407E-A947-70E740481C1C}">
                <a14:useLocalDpi xmlns:a14="http://schemas.microsoft.com/office/drawing/2010/main"/>
              </a:ext>
            </a:extLst>
          </a:blip>
          <a:srcRect/>
          <a:stretch>
            <a:fillRect/>
          </a:stretch>
        </p:blipFill>
        <p:spPr bwMode="auto">
          <a:xfrm>
            <a:off x="0" y="0"/>
            <a:ext cx="97393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p:txBody>
          <a:bodyPr/>
          <a:lstStyle/>
          <a:p>
            <a:pPr eaLnBrk="1" hangingPunct="1"/>
            <a:r>
              <a:rPr lang="fr-CA" smtClean="0"/>
              <a:t>La Société des Nations</a:t>
            </a:r>
          </a:p>
        </p:txBody>
      </p:sp>
      <p:sp>
        <p:nvSpPr>
          <p:cNvPr id="16388" name="Rectangle 3"/>
          <p:cNvSpPr>
            <a:spLocks noGrp="1" noChangeArrowheads="1"/>
          </p:cNvSpPr>
          <p:nvPr>
            <p:ph type="body" idx="1"/>
          </p:nvPr>
        </p:nvSpPr>
        <p:spPr>
          <a:xfrm>
            <a:off x="685800" y="1447800"/>
            <a:ext cx="7772400" cy="4648200"/>
          </a:xfrm>
        </p:spPr>
        <p:txBody>
          <a:bodyPr/>
          <a:lstStyle/>
          <a:p>
            <a:pPr algn="ctr" eaLnBrk="1" hangingPunct="1">
              <a:lnSpc>
                <a:spcPct val="90000"/>
              </a:lnSpc>
              <a:buFontTx/>
              <a:buNone/>
            </a:pPr>
            <a:r>
              <a:rPr lang="fr-CA" smtClean="0"/>
              <a:t>Première organisation internationale </a:t>
            </a:r>
          </a:p>
          <a:p>
            <a:pPr algn="ctr" eaLnBrk="1" hangingPunct="1">
              <a:lnSpc>
                <a:spcPct val="90000"/>
              </a:lnSpc>
              <a:buFontTx/>
              <a:buNone/>
            </a:pPr>
            <a:r>
              <a:rPr lang="fr-CA" smtClean="0"/>
              <a:t>pour la paix</a:t>
            </a:r>
          </a:p>
          <a:p>
            <a:pPr algn="ctr" eaLnBrk="1" hangingPunct="1">
              <a:lnSpc>
                <a:spcPct val="90000"/>
              </a:lnSpc>
              <a:buFontTx/>
              <a:buNone/>
            </a:pPr>
            <a:endParaRPr lang="fr-CA" i="1" smtClean="0"/>
          </a:p>
          <a:p>
            <a:pPr algn="ctr" eaLnBrk="1" hangingPunct="1">
              <a:lnSpc>
                <a:spcPct val="130000"/>
              </a:lnSpc>
              <a:buFontTx/>
              <a:buNone/>
            </a:pPr>
            <a:endParaRPr lang="fr-CA" i="1" smtClean="0"/>
          </a:p>
          <a:p>
            <a:pPr algn="ctr" eaLnBrk="1" hangingPunct="1">
              <a:lnSpc>
                <a:spcPct val="130000"/>
              </a:lnSpc>
              <a:buFontTx/>
              <a:buNone/>
            </a:pPr>
            <a:endParaRPr lang="fr-CA" i="1" smtClean="0"/>
          </a:p>
          <a:p>
            <a:pPr algn="ctr" eaLnBrk="1" hangingPunct="1">
              <a:lnSpc>
                <a:spcPct val="130000"/>
              </a:lnSpc>
              <a:buFontTx/>
              <a:buNone/>
            </a:pPr>
            <a:endParaRPr lang="fr-CA" i="1" smtClean="0"/>
          </a:p>
          <a:p>
            <a:pPr algn="ctr" eaLnBrk="1" hangingPunct="1">
              <a:lnSpc>
                <a:spcPct val="130000"/>
              </a:lnSpc>
              <a:buFontTx/>
              <a:buNone/>
            </a:pPr>
            <a:r>
              <a:rPr lang="fr-CA" i="1" smtClean="0"/>
              <a:t>Palais des Nations, Genève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Outside the League</a:t>
            </a:r>
          </a:p>
        </p:txBody>
      </p:sp>
      <p:pic>
        <p:nvPicPr>
          <p:cNvPr id="17411" name="Picture 3" descr="SpectatorsGallery_LiteraryDigest_4Dec20"/>
          <p:cNvPicPr>
            <a:picLocks noChangeAspect="1" noChangeArrowheads="1"/>
          </p:cNvPicPr>
          <p:nvPr/>
        </p:nvPicPr>
        <p:blipFill>
          <a:blip r:embed="rId2">
            <a:lum bright="20000" contrast="20000"/>
            <a:extLst>
              <a:ext uri="{28A0092B-C50C-407E-A947-70E740481C1C}">
                <a14:useLocalDpi xmlns:a14="http://schemas.microsoft.com/office/drawing/2010/main"/>
              </a:ext>
            </a:extLst>
          </a:blip>
          <a:srcRect/>
          <a:stretch>
            <a:fillRect/>
          </a:stretch>
        </p:blipFill>
        <p:spPr bwMode="auto">
          <a:xfrm>
            <a:off x="2971800" y="1981200"/>
            <a:ext cx="3341688"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fr-CA" sz="4000" smtClean="0"/>
              <a:t>Succès de la Société</a:t>
            </a:r>
            <a:br>
              <a:rPr lang="fr-CA" sz="4000" smtClean="0"/>
            </a:br>
            <a:r>
              <a:rPr lang="fr-CA" sz="4000" smtClean="0"/>
              <a:t>(années 1920)</a:t>
            </a:r>
          </a:p>
        </p:txBody>
      </p:sp>
      <p:sp>
        <p:nvSpPr>
          <p:cNvPr id="18435" name="Rectangle 3"/>
          <p:cNvSpPr>
            <a:spLocks noGrp="1" noChangeArrowheads="1"/>
          </p:cNvSpPr>
          <p:nvPr>
            <p:ph type="body" idx="1"/>
          </p:nvPr>
        </p:nvSpPr>
        <p:spPr>
          <a:xfrm>
            <a:off x="742950" y="1727200"/>
            <a:ext cx="7772400" cy="4495800"/>
          </a:xfrm>
        </p:spPr>
        <p:txBody>
          <a:bodyPr/>
          <a:lstStyle/>
          <a:p>
            <a:pPr eaLnBrk="1" hangingPunct="1">
              <a:lnSpc>
                <a:spcPct val="120000"/>
              </a:lnSpc>
            </a:pPr>
            <a:r>
              <a:rPr lang="fr-CA" sz="2800" smtClean="0">
                <a:latin typeface="Arial" pitchFamily="34" charset="0"/>
                <a:cs typeface="Arial" pitchFamily="34" charset="0"/>
              </a:rPr>
              <a:t>Les îles </a:t>
            </a:r>
            <a:r>
              <a:rPr lang="en-US" sz="2800" smtClean="0">
                <a:latin typeface="Arial" pitchFamily="34" charset="0"/>
                <a:cs typeface="Arial" pitchFamily="34" charset="0"/>
              </a:rPr>
              <a:t>Ål</a:t>
            </a:r>
            <a:r>
              <a:rPr lang="fr-CA" sz="2800" smtClean="0">
                <a:latin typeface="Arial" pitchFamily="34" charset="0"/>
                <a:cs typeface="Arial" pitchFamily="34" charset="0"/>
              </a:rPr>
              <a:t>and (Finlande, Suède), 1921</a:t>
            </a:r>
          </a:p>
          <a:p>
            <a:pPr eaLnBrk="1" hangingPunct="1">
              <a:lnSpc>
                <a:spcPct val="120000"/>
              </a:lnSpc>
            </a:pPr>
            <a:r>
              <a:rPr lang="fr-CA" sz="2800" smtClean="0">
                <a:latin typeface="Arial" pitchFamily="34" charset="0"/>
                <a:cs typeface="Arial" pitchFamily="34" charset="0"/>
              </a:rPr>
              <a:t>La Haute-Silésie (Allemagne, Pologne), 1921</a:t>
            </a:r>
          </a:p>
          <a:p>
            <a:pPr eaLnBrk="1" hangingPunct="1">
              <a:lnSpc>
                <a:spcPct val="120000"/>
              </a:lnSpc>
            </a:pPr>
            <a:r>
              <a:rPr lang="fr-CA" sz="2800" smtClean="0">
                <a:latin typeface="Arial" pitchFamily="34" charset="0"/>
                <a:cs typeface="Arial" pitchFamily="34" charset="0"/>
              </a:rPr>
              <a:t>Memel (Lituanie), 1923</a:t>
            </a:r>
            <a:endParaRPr lang="fr-CA" sz="2800" smtClean="0"/>
          </a:p>
          <a:p>
            <a:pPr eaLnBrk="1" hangingPunct="1">
              <a:lnSpc>
                <a:spcPct val="120000"/>
              </a:lnSpc>
            </a:pPr>
            <a:r>
              <a:rPr lang="fr-CA" sz="2800" smtClean="0">
                <a:latin typeface="Arial" pitchFamily="34" charset="0"/>
                <a:cs typeface="Arial" pitchFamily="34" charset="0"/>
              </a:rPr>
              <a:t>Turquie (humanitaire), 1923</a:t>
            </a:r>
          </a:p>
          <a:p>
            <a:pPr eaLnBrk="1" hangingPunct="1">
              <a:lnSpc>
                <a:spcPct val="120000"/>
              </a:lnSpc>
            </a:pPr>
            <a:r>
              <a:rPr lang="fr-CA" sz="2800" smtClean="0">
                <a:latin typeface="Arial" pitchFamily="34" charset="0"/>
                <a:cs typeface="Arial" pitchFamily="34" charset="0"/>
              </a:rPr>
              <a:t>La frontière gréco-bulgare, 1925</a:t>
            </a:r>
          </a:p>
          <a:p>
            <a:pPr eaLnBrk="1" hangingPunct="1">
              <a:lnSpc>
                <a:spcPct val="120000"/>
              </a:lnSpc>
            </a:pPr>
            <a:r>
              <a:rPr lang="fr-CA" sz="2800" smtClean="0">
                <a:latin typeface="Arial" pitchFamily="34" charset="0"/>
                <a:cs typeface="Arial" pitchFamily="34" charset="0"/>
              </a:rPr>
              <a:t>La Sarre, de 1920 à 1935</a:t>
            </a:r>
          </a:p>
          <a:p>
            <a:pPr eaLnBrk="1" hangingPunct="1">
              <a:lnSpc>
                <a:spcPct val="120000"/>
              </a:lnSpc>
            </a:pPr>
            <a:endParaRPr lang="fr-CA" sz="2800" smtClean="0">
              <a:latin typeface="Arial" pitchFamily="34" charset="0"/>
              <a:cs typeface="Arial" pitchFamily="34" charset="0"/>
            </a:endParaRPr>
          </a:p>
        </p:txBody>
      </p:sp>
      <p:sp>
        <p:nvSpPr>
          <p:cNvPr id="18436" name="Text Box 4"/>
          <p:cNvSpPr txBox="1">
            <a:spLocks noChangeArrowheads="1"/>
          </p:cNvSpPr>
          <p:nvPr/>
        </p:nvSpPr>
        <p:spPr bwMode="auto">
          <a:xfrm>
            <a:off x="755650" y="6223000"/>
            <a:ext cx="7796213"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100"/>
              <a:t>Voir : http://www.historylearningsite.co.uk/leagueofnations.htm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3850" y="168275"/>
            <a:ext cx="8569325" cy="990600"/>
          </a:xfrm>
        </p:spPr>
        <p:txBody>
          <a:bodyPr/>
          <a:lstStyle/>
          <a:p>
            <a:pPr eaLnBrk="1" hangingPunct="1"/>
            <a:r>
              <a:rPr lang="fr-CA" sz="3600" smtClean="0"/>
              <a:t>En dehors de la Société : idéalisme mal placé</a:t>
            </a:r>
            <a:br>
              <a:rPr lang="fr-CA" sz="3600" smtClean="0"/>
            </a:br>
            <a:r>
              <a:rPr lang="fr-CA" sz="3600" i="1" smtClean="0"/>
              <a:t>Pacte Briand-Kellogg</a:t>
            </a:r>
          </a:p>
        </p:txBody>
      </p:sp>
      <p:sp>
        <p:nvSpPr>
          <p:cNvPr id="19459" name="Rectangle 3"/>
          <p:cNvSpPr>
            <a:spLocks noGrp="1" noChangeArrowheads="1"/>
          </p:cNvSpPr>
          <p:nvPr>
            <p:ph type="body" sz="half" idx="1"/>
          </p:nvPr>
        </p:nvSpPr>
        <p:spPr>
          <a:xfrm>
            <a:off x="381000" y="1600200"/>
            <a:ext cx="4114800" cy="4495800"/>
          </a:xfrm>
        </p:spPr>
        <p:txBody>
          <a:bodyPr/>
          <a:lstStyle/>
          <a:p>
            <a:pPr eaLnBrk="1" hangingPunct="1">
              <a:lnSpc>
                <a:spcPct val="90000"/>
              </a:lnSpc>
              <a:buFontTx/>
              <a:buNone/>
            </a:pPr>
            <a:r>
              <a:rPr lang="fr-CA" sz="2000" smtClean="0"/>
              <a:t>1928</a:t>
            </a:r>
          </a:p>
          <a:p>
            <a:pPr eaLnBrk="1" hangingPunct="1">
              <a:lnSpc>
                <a:spcPct val="90000"/>
              </a:lnSpc>
              <a:buFontTx/>
              <a:buNone/>
            </a:pPr>
            <a:endParaRPr lang="fr-CA" sz="2000" smtClean="0"/>
          </a:p>
          <a:p>
            <a:pPr eaLnBrk="1" hangingPunct="1">
              <a:lnSpc>
                <a:spcPct val="90000"/>
              </a:lnSpc>
            </a:pPr>
            <a:r>
              <a:rPr lang="fr-CA" sz="2000" smtClean="0"/>
              <a:t>Engagement à « renoncer [à la guerre] en tant qu’instrument de politique nationale dans leurs relations mutuelles » </a:t>
            </a:r>
            <a:r>
              <a:rPr lang="fr-CA" sz="1400" smtClean="0"/>
              <a:t>[Traduction]</a:t>
            </a:r>
          </a:p>
          <a:p>
            <a:pPr eaLnBrk="1" hangingPunct="1">
              <a:lnSpc>
                <a:spcPct val="90000"/>
              </a:lnSpc>
            </a:pPr>
            <a:r>
              <a:rPr lang="fr-CA" sz="2000" smtClean="0"/>
              <a:t>Frank Kellogg : secrétaire d’État des États-Unis</a:t>
            </a:r>
          </a:p>
          <a:p>
            <a:pPr eaLnBrk="1" hangingPunct="1">
              <a:lnSpc>
                <a:spcPct val="90000"/>
              </a:lnSpc>
            </a:pPr>
            <a:r>
              <a:rPr lang="fr-CA" sz="2000" smtClean="0"/>
              <a:t>Aristide Briand : ministre des Affaires étrangères français</a:t>
            </a:r>
          </a:p>
          <a:p>
            <a:pPr eaLnBrk="1" hangingPunct="1">
              <a:lnSpc>
                <a:spcPct val="90000"/>
              </a:lnSpc>
            </a:pPr>
            <a:r>
              <a:rPr lang="fr-CA" sz="2000" smtClean="0"/>
              <a:t>64 signataires, y compris l’Allemagne, le Canada</a:t>
            </a:r>
          </a:p>
          <a:p>
            <a:pPr eaLnBrk="1" hangingPunct="1">
              <a:lnSpc>
                <a:spcPct val="90000"/>
              </a:lnSpc>
            </a:pPr>
            <a:r>
              <a:rPr lang="fr-CA" sz="2000" u="sng" smtClean="0"/>
              <a:t>Des mots sans la mise en œuvre</a:t>
            </a:r>
          </a:p>
          <a:p>
            <a:pPr eaLnBrk="1" hangingPunct="1">
              <a:lnSpc>
                <a:spcPct val="90000"/>
              </a:lnSpc>
            </a:pPr>
            <a:endParaRPr lang="fr-CA" sz="2000" smtClean="0"/>
          </a:p>
        </p:txBody>
      </p:sp>
      <p:sp>
        <p:nvSpPr>
          <p:cNvPr id="19460" name="Rectangle 9"/>
          <p:cNvSpPr>
            <a:spLocks noChangeArrowheads="1"/>
          </p:cNvSpPr>
          <p:nvPr/>
        </p:nvSpPr>
        <p:spPr bwMode="auto">
          <a:xfrm rot="5400000">
            <a:off x="7308056" y="3566319"/>
            <a:ext cx="1946275"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fr-CA" sz="900">
                <a:solidFill>
                  <a:srgbClr val="000000"/>
                </a:solidFill>
                <a:latin typeface="Arial" pitchFamily="34" charset="0"/>
                <a:cs typeface="Arial" pitchFamily="34" charset="0"/>
              </a:rPr>
              <a:t>Archives nationales du Canada</a:t>
            </a:r>
            <a:r>
              <a:rPr lang="fr-CA" sz="2800">
                <a:solidFill>
                  <a:srgbClr val="000000"/>
                </a:solidFill>
                <a:latin typeface="Arial" pitchFamily="34" charset="0"/>
                <a:cs typeface="Arial" pitchFamily="34" charset="0"/>
              </a:rPr>
              <a:t/>
            </a:r>
            <a:br>
              <a:rPr lang="fr-CA" sz="2800">
                <a:solidFill>
                  <a:srgbClr val="000000"/>
                </a:solidFill>
                <a:latin typeface="Arial" pitchFamily="34" charset="0"/>
                <a:cs typeface="Arial" pitchFamily="34" charset="0"/>
              </a:rPr>
            </a:br>
            <a:endParaRPr lang="fr-CA" sz="2800">
              <a:solidFill>
                <a:srgbClr val="000000"/>
              </a:solidFill>
              <a:latin typeface="Arial" pitchFamily="34" charset="0"/>
              <a:cs typeface="Arial" pitchFamily="34" charset="0"/>
            </a:endParaRPr>
          </a:p>
        </p:txBody>
      </p:sp>
      <p:pic>
        <p:nvPicPr>
          <p:cNvPr id="19461" name="Picture 13" descr="c00905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62488" y="2173288"/>
            <a:ext cx="3719512" cy="2908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fr-CA" smtClean="0"/>
              <a:t>Principaux échecs de la Société </a:t>
            </a:r>
            <a:r>
              <a:rPr lang="fr-CA" sz="3600" smtClean="0"/>
              <a:t>(années 1930)</a:t>
            </a:r>
          </a:p>
        </p:txBody>
      </p:sp>
      <p:sp>
        <p:nvSpPr>
          <p:cNvPr id="20483" name="Rectangle 3"/>
          <p:cNvSpPr>
            <a:spLocks noGrp="1" noChangeArrowheads="1"/>
          </p:cNvSpPr>
          <p:nvPr>
            <p:ph type="body" idx="1"/>
          </p:nvPr>
        </p:nvSpPr>
        <p:spPr>
          <a:xfrm>
            <a:off x="250825" y="1844675"/>
            <a:ext cx="8304213" cy="4191000"/>
          </a:xfrm>
        </p:spPr>
        <p:txBody>
          <a:bodyPr/>
          <a:lstStyle/>
          <a:p>
            <a:pPr eaLnBrk="1" hangingPunct="1">
              <a:lnSpc>
                <a:spcPct val="120000"/>
              </a:lnSpc>
            </a:pPr>
            <a:r>
              <a:rPr lang="fr-CA" sz="2800" smtClean="0"/>
              <a:t>Le Japon envahit la Mandchourie (1931)</a:t>
            </a:r>
          </a:p>
          <a:p>
            <a:pPr eaLnBrk="1" hangingPunct="1">
              <a:lnSpc>
                <a:spcPct val="120000"/>
              </a:lnSpc>
            </a:pPr>
            <a:endParaRPr lang="fr-CA" sz="2800" smtClean="0"/>
          </a:p>
          <a:p>
            <a:pPr eaLnBrk="1" hangingPunct="1">
              <a:lnSpc>
                <a:spcPct val="120000"/>
              </a:lnSpc>
            </a:pPr>
            <a:r>
              <a:rPr lang="fr-CA" sz="2800" smtClean="0"/>
              <a:t>Mussolini envahit l’Abyssinie (1935)</a:t>
            </a:r>
          </a:p>
          <a:p>
            <a:pPr eaLnBrk="1" hangingPunct="1">
              <a:lnSpc>
                <a:spcPct val="120000"/>
              </a:lnSpc>
            </a:pPr>
            <a:endParaRPr lang="fr-CA" sz="2800" smtClean="0"/>
          </a:p>
          <a:p>
            <a:pPr eaLnBrk="1" hangingPunct="1">
              <a:lnSpc>
                <a:spcPct val="120000"/>
              </a:lnSpc>
            </a:pPr>
            <a:r>
              <a:rPr lang="fr-CA" sz="2800" smtClean="0"/>
              <a:t>L’Allemagne marche sur la Rhénanie (1936)</a:t>
            </a:r>
          </a:p>
          <a:p>
            <a:pPr eaLnBrk="1" hangingPunct="1">
              <a:lnSpc>
                <a:spcPct val="120000"/>
              </a:lnSpc>
            </a:pPr>
            <a:endParaRPr lang="fr-CA" sz="2800" smtClean="0"/>
          </a:p>
          <a:p>
            <a:pPr eaLnBrk="1" hangingPunct="1">
              <a:lnSpc>
                <a:spcPct val="120000"/>
              </a:lnSpc>
            </a:pPr>
            <a:r>
              <a:rPr lang="fr-CA" sz="2800" smtClean="0"/>
              <a:t>L’Union soviétique envahit la Finlande (1939)</a:t>
            </a:r>
          </a:p>
        </p:txBody>
      </p:sp>
      <p:pic>
        <p:nvPicPr>
          <p:cNvPr id="20484" name="Picture 5" descr="0152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950" y="1524000"/>
            <a:ext cx="186055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descr="main_hitl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97738" y="4292600"/>
            <a:ext cx="16764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7" descr="stali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0038" y="5638800"/>
            <a:ext cx="10334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8" descr="Mussolini">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158163" y="2924175"/>
            <a:ext cx="795337"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fr-CA" sz="3600" smtClean="0"/>
              <a:t>Canada au sein de la Société</a:t>
            </a:r>
          </a:p>
        </p:txBody>
      </p:sp>
      <p:sp>
        <p:nvSpPr>
          <p:cNvPr id="21507" name="Rectangle 3"/>
          <p:cNvSpPr>
            <a:spLocks noGrp="1" noChangeArrowheads="1"/>
          </p:cNvSpPr>
          <p:nvPr>
            <p:ph type="body" idx="1"/>
          </p:nvPr>
        </p:nvSpPr>
        <p:spPr>
          <a:xfrm>
            <a:off x="457200" y="1600200"/>
            <a:ext cx="7643813" cy="4090988"/>
          </a:xfrm>
        </p:spPr>
        <p:txBody>
          <a:bodyPr/>
          <a:lstStyle/>
          <a:p>
            <a:pPr eaLnBrk="1" hangingPunct="1">
              <a:lnSpc>
                <a:spcPct val="90000"/>
              </a:lnSpc>
              <a:spcBef>
                <a:spcPts val="500"/>
              </a:spcBef>
              <a:spcAft>
                <a:spcPts val="500"/>
              </a:spcAft>
            </a:pPr>
            <a:r>
              <a:rPr lang="fr-CA" sz="2000" smtClean="0"/>
              <a:t>« […] au sein de cette association d’assurance mutuelle contre l’incendie, les risques assumés par les différents États ne sont pas égaux. Nous vivons dans une </a:t>
            </a:r>
            <a:r>
              <a:rPr lang="fr-CA" sz="2000" b="1" smtClean="0"/>
              <a:t>maison à l’épreuve du feu, loin des matériaux inflammables</a:t>
            </a:r>
            <a:r>
              <a:rPr lang="fr-CA" sz="2000" smtClean="0"/>
              <a:t> ».</a:t>
            </a:r>
            <a:r>
              <a:rPr lang="fr-CA" sz="1800" smtClean="0"/>
              <a:t> </a:t>
            </a:r>
            <a:r>
              <a:rPr lang="fr-CA" sz="1500" smtClean="0"/>
              <a:t>[Traduction]</a:t>
            </a:r>
            <a:endParaRPr lang="fr-CA" sz="1500" b="1" smtClean="0"/>
          </a:p>
          <a:p>
            <a:pPr lvl="1" eaLnBrk="1" hangingPunct="1">
              <a:lnSpc>
                <a:spcPct val="90000"/>
              </a:lnSpc>
              <a:spcBef>
                <a:spcPts val="500"/>
              </a:spcBef>
              <a:spcAft>
                <a:spcPts val="500"/>
              </a:spcAft>
            </a:pPr>
            <a:r>
              <a:rPr lang="fr-CA" sz="1600" smtClean="0"/>
              <a:t>Sénateur Raoul Dandurand, </a:t>
            </a:r>
          </a:p>
          <a:p>
            <a:pPr lvl="1" eaLnBrk="1" hangingPunct="1">
              <a:lnSpc>
                <a:spcPct val="60000"/>
              </a:lnSpc>
              <a:spcBef>
                <a:spcPts val="500"/>
              </a:spcBef>
              <a:spcAft>
                <a:spcPts val="500"/>
              </a:spcAft>
              <a:buFontTx/>
              <a:buNone/>
            </a:pPr>
            <a:r>
              <a:rPr lang="fr-CA" sz="1600" smtClean="0"/>
              <a:t>	chef du gouvernement libéral</a:t>
            </a:r>
          </a:p>
          <a:p>
            <a:pPr lvl="1" eaLnBrk="1" hangingPunct="1">
              <a:lnSpc>
                <a:spcPct val="60000"/>
              </a:lnSpc>
              <a:spcBef>
                <a:spcPts val="500"/>
              </a:spcBef>
              <a:spcAft>
                <a:spcPts val="500"/>
              </a:spcAft>
              <a:buFontTx/>
              <a:buNone/>
            </a:pPr>
            <a:r>
              <a:rPr lang="fr-CA" sz="1600" smtClean="0"/>
              <a:t>	de Mackenzie King au Sénat, </a:t>
            </a:r>
          </a:p>
          <a:p>
            <a:pPr lvl="1" eaLnBrk="1" hangingPunct="1">
              <a:lnSpc>
                <a:spcPct val="60000"/>
              </a:lnSpc>
              <a:spcBef>
                <a:spcPts val="500"/>
              </a:spcBef>
              <a:spcAft>
                <a:spcPts val="500"/>
              </a:spcAft>
              <a:buFontTx/>
              <a:buNone/>
            </a:pPr>
            <a:r>
              <a:rPr lang="fr-CA" sz="1600" smtClean="0"/>
              <a:t>	à l’assemblée de la Société en 1924</a:t>
            </a:r>
          </a:p>
          <a:p>
            <a:pPr lvl="1" eaLnBrk="1" hangingPunct="1">
              <a:lnSpc>
                <a:spcPct val="60000"/>
              </a:lnSpc>
              <a:spcBef>
                <a:spcPts val="500"/>
              </a:spcBef>
              <a:spcAft>
                <a:spcPts val="500"/>
              </a:spcAft>
              <a:buFontTx/>
              <a:buNone/>
            </a:pPr>
            <a:endParaRPr lang="fr-CA" sz="1600" smtClean="0"/>
          </a:p>
          <a:p>
            <a:pPr eaLnBrk="1" hangingPunct="1">
              <a:lnSpc>
                <a:spcPct val="90000"/>
              </a:lnSpc>
              <a:spcBef>
                <a:spcPts val="500"/>
              </a:spcBef>
              <a:spcAft>
                <a:spcPts val="500"/>
              </a:spcAft>
            </a:pPr>
            <a:r>
              <a:rPr lang="fr-CA" sz="1800" smtClean="0"/>
              <a:t>Tentative d’affaiblir l’article X</a:t>
            </a:r>
          </a:p>
          <a:p>
            <a:pPr eaLnBrk="1" hangingPunct="1">
              <a:lnSpc>
                <a:spcPct val="90000"/>
              </a:lnSpc>
              <a:spcBef>
                <a:spcPts val="500"/>
              </a:spcBef>
              <a:spcAft>
                <a:spcPts val="500"/>
              </a:spcAft>
            </a:pPr>
            <a:endParaRPr lang="fr-CA" sz="1800" smtClean="0"/>
          </a:p>
          <a:p>
            <a:pPr eaLnBrk="1" hangingPunct="1">
              <a:lnSpc>
                <a:spcPct val="90000"/>
              </a:lnSpc>
              <a:spcBef>
                <a:spcPts val="500"/>
              </a:spcBef>
              <a:spcAft>
                <a:spcPts val="500"/>
              </a:spcAft>
            </a:pPr>
            <a:r>
              <a:rPr lang="fr-CA" sz="1800" smtClean="0"/>
              <a:t>Sanctions pétrolières contre Mussolini</a:t>
            </a:r>
          </a:p>
          <a:p>
            <a:pPr eaLnBrk="1" hangingPunct="1">
              <a:lnSpc>
                <a:spcPct val="90000"/>
              </a:lnSpc>
              <a:spcBef>
                <a:spcPts val="500"/>
              </a:spcBef>
              <a:spcAft>
                <a:spcPts val="500"/>
              </a:spcAft>
            </a:pPr>
            <a:endParaRPr lang="fr-CA" sz="1800" smtClean="0"/>
          </a:p>
          <a:p>
            <a:pPr eaLnBrk="1" hangingPunct="1">
              <a:lnSpc>
                <a:spcPct val="90000"/>
              </a:lnSpc>
              <a:spcBef>
                <a:spcPts val="500"/>
              </a:spcBef>
              <a:spcAft>
                <a:spcPts val="500"/>
              </a:spcAft>
            </a:pPr>
            <a:endParaRPr lang="fr-CA" sz="2000" smtClean="0"/>
          </a:p>
        </p:txBody>
      </p:sp>
      <p:sp>
        <p:nvSpPr>
          <p:cNvPr id="21508" name="Text Box 5"/>
          <p:cNvSpPr txBox="1">
            <a:spLocks noChangeArrowheads="1"/>
          </p:cNvSpPr>
          <p:nvPr/>
        </p:nvSpPr>
        <p:spPr bwMode="auto">
          <a:xfrm>
            <a:off x="11113" y="5661025"/>
            <a:ext cx="8610600"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lnSpc>
                <a:spcPct val="90000"/>
              </a:lnSpc>
              <a:spcBef>
                <a:spcPts val="500"/>
              </a:spcBef>
              <a:spcAft>
                <a:spcPts val="500"/>
              </a:spcAft>
            </a:pPr>
            <a:r>
              <a:rPr lang="fr-CA" sz="1800"/>
              <a:t>Délégation canadienne, 1928</a:t>
            </a:r>
          </a:p>
          <a:p>
            <a:pPr algn="r">
              <a:lnSpc>
                <a:spcPct val="80000"/>
              </a:lnSpc>
              <a:spcBef>
                <a:spcPts val="500"/>
              </a:spcBef>
              <a:spcAft>
                <a:spcPts val="500"/>
              </a:spcAft>
            </a:pPr>
            <a:r>
              <a:rPr lang="fr-CA" sz="1400"/>
              <a:t>De gauche à droite : O.D. Skelton, P. Roy, sén. R. Dandurand, W.L. Mackenzie King, C. Dunning et W. Riddell</a:t>
            </a:r>
            <a:endParaRPr lang="fr-CA" sz="1800"/>
          </a:p>
        </p:txBody>
      </p:sp>
      <p:sp>
        <p:nvSpPr>
          <p:cNvPr id="21509" name="Text Box 6"/>
          <p:cNvSpPr txBox="1">
            <a:spLocks noChangeArrowheads="1"/>
          </p:cNvSpPr>
          <p:nvPr/>
        </p:nvSpPr>
        <p:spPr bwMode="auto">
          <a:xfrm rot="5400000">
            <a:off x="8306594" y="4925219"/>
            <a:ext cx="598488"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MAECI</a:t>
            </a:r>
          </a:p>
        </p:txBody>
      </p:sp>
      <p:pic>
        <p:nvPicPr>
          <p:cNvPr id="21510" name="Picture 7" descr="League_Skelton_Roy_SenRaoulDandurand_KIng_Dunning_Riddell_192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13388" y="3124200"/>
            <a:ext cx="2970212" cy="24288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fr-CA" smtClean="0"/>
              <a:t>Hailé Sélassié à Genève</a:t>
            </a:r>
          </a:p>
        </p:txBody>
      </p:sp>
      <p:sp>
        <p:nvSpPr>
          <p:cNvPr id="22531" name="Rectangle 3"/>
          <p:cNvSpPr>
            <a:spLocks noGrp="1" noChangeArrowheads="1"/>
          </p:cNvSpPr>
          <p:nvPr>
            <p:ph type="body" idx="1"/>
          </p:nvPr>
        </p:nvSpPr>
        <p:spPr>
          <a:xfrm>
            <a:off x="457200" y="1600200"/>
            <a:ext cx="5334000" cy="4495800"/>
          </a:xfrm>
        </p:spPr>
        <p:txBody>
          <a:bodyPr/>
          <a:lstStyle/>
          <a:p>
            <a:pPr marL="0" indent="0" eaLnBrk="1" hangingPunct="1">
              <a:lnSpc>
                <a:spcPct val="90000"/>
              </a:lnSpc>
              <a:buFontTx/>
              <a:buNone/>
            </a:pPr>
            <a:r>
              <a:rPr lang="fr-CA" sz="2400" i="1" smtClean="0">
                <a:latin typeface=" Arial"/>
              </a:rPr>
              <a:t>S’il advenait qu’un gouvernement énergique trouve qu’il peut détruire impunément un peuple faible, il serait l’heure que ce dernier fasse appel à la Société des Nations pour qu’elle rende son jugement en toute liberté. Dieu et l’histoire se rappelleront de votre jugement…</a:t>
            </a:r>
            <a:r>
              <a:rPr lang="fr-CA" sz="2400" smtClean="0">
                <a:latin typeface=" Arial"/>
              </a:rPr>
              <a:t> </a:t>
            </a:r>
            <a:r>
              <a:rPr lang="fr-CA" sz="1500" smtClean="0">
                <a:latin typeface=" Arial"/>
              </a:rPr>
              <a:t>[Traduction]</a:t>
            </a:r>
          </a:p>
          <a:p>
            <a:pPr marL="0" indent="0" eaLnBrk="1" hangingPunct="1">
              <a:lnSpc>
                <a:spcPct val="90000"/>
              </a:lnSpc>
              <a:buFontTx/>
              <a:buNone/>
            </a:pPr>
            <a:endParaRPr lang="fr-CA" sz="2400" smtClean="0">
              <a:latin typeface=" Arial"/>
            </a:endParaRPr>
          </a:p>
          <a:p>
            <a:pPr marL="0" indent="0" eaLnBrk="1" hangingPunct="1">
              <a:lnSpc>
                <a:spcPct val="90000"/>
              </a:lnSpc>
              <a:buFontTx/>
              <a:buNone/>
            </a:pPr>
            <a:r>
              <a:rPr lang="fr-CA" sz="2400" b="1" i="1" smtClean="0">
                <a:latin typeface=" Arial"/>
              </a:rPr>
              <a:t>Aujourd’hui c’est nous, demain ce sera vous</a:t>
            </a:r>
            <a:r>
              <a:rPr lang="fr-CA" sz="2400" b="1" smtClean="0">
                <a:latin typeface=" Arial"/>
              </a:rPr>
              <a:t>.</a:t>
            </a:r>
            <a:r>
              <a:rPr lang="fr-CA" sz="2400" smtClean="0">
                <a:latin typeface=" Arial"/>
              </a:rPr>
              <a:t> </a:t>
            </a:r>
            <a:r>
              <a:rPr lang="fr-CA" sz="1500" smtClean="0">
                <a:latin typeface=" Arial"/>
              </a:rPr>
              <a:t>[Traduction]</a:t>
            </a:r>
          </a:p>
          <a:p>
            <a:pPr marL="0" indent="0" eaLnBrk="1" hangingPunct="1">
              <a:lnSpc>
                <a:spcPct val="50000"/>
              </a:lnSpc>
              <a:buFontTx/>
              <a:buNone/>
            </a:pPr>
            <a:endParaRPr lang="fr-CA" sz="1400" smtClean="0">
              <a:latin typeface=" Arial"/>
            </a:endParaRPr>
          </a:p>
          <a:p>
            <a:pPr lvl="1" eaLnBrk="1" hangingPunct="1">
              <a:lnSpc>
                <a:spcPct val="90000"/>
              </a:lnSpc>
            </a:pPr>
            <a:r>
              <a:rPr lang="fr-CA" sz="2000" smtClean="0">
                <a:latin typeface=" Arial"/>
              </a:rPr>
              <a:t>30 juin 1936</a:t>
            </a:r>
          </a:p>
        </p:txBody>
      </p:sp>
      <p:sp>
        <p:nvSpPr>
          <p:cNvPr id="22532" name="Text Box 6"/>
          <p:cNvSpPr txBox="1">
            <a:spLocks noChangeArrowheads="1"/>
          </p:cNvSpPr>
          <p:nvPr/>
        </p:nvSpPr>
        <p:spPr bwMode="auto">
          <a:xfrm>
            <a:off x="4859338" y="6421438"/>
            <a:ext cx="4284662"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20000"/>
              </a:spcBef>
            </a:pPr>
            <a:r>
              <a:rPr lang="en-US" sz="1200">
                <a:latin typeface=" Arial"/>
              </a:rPr>
              <a:t>Source : http://www.mtholyoke.edu/acad/intrel/selassie.htm</a:t>
            </a:r>
            <a:endParaRPr lang="en-US" sz="1100"/>
          </a:p>
        </p:txBody>
      </p:sp>
      <p:pic>
        <p:nvPicPr>
          <p:cNvPr id="22533" name="Picture 9" descr="him_genev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2200" y="1981200"/>
            <a:ext cx="2436813" cy="388620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fr-CA" smtClean="0"/>
              <a:t>Seconde Guerre mondiale</a:t>
            </a:r>
          </a:p>
        </p:txBody>
      </p:sp>
      <p:sp>
        <p:nvSpPr>
          <p:cNvPr id="23555" name="Rectangle 3"/>
          <p:cNvSpPr>
            <a:spLocks noGrp="1" noChangeArrowheads="1"/>
          </p:cNvSpPr>
          <p:nvPr>
            <p:ph type="body" sz="half" idx="1"/>
          </p:nvPr>
        </p:nvSpPr>
        <p:spPr>
          <a:xfrm>
            <a:off x="457200" y="1600200"/>
            <a:ext cx="4267200" cy="4997450"/>
          </a:xfrm>
        </p:spPr>
        <p:txBody>
          <a:bodyPr/>
          <a:lstStyle/>
          <a:p>
            <a:pPr eaLnBrk="1" hangingPunct="1">
              <a:lnSpc>
                <a:spcPct val="120000"/>
              </a:lnSpc>
              <a:spcBef>
                <a:spcPts val="500"/>
              </a:spcBef>
              <a:spcAft>
                <a:spcPts val="500"/>
              </a:spcAft>
            </a:pPr>
            <a:r>
              <a:rPr lang="fr-CA" sz="2000" smtClean="0"/>
              <a:t>L’Allemagne envahit la Pologne le 1</a:t>
            </a:r>
            <a:r>
              <a:rPr lang="fr-CA" sz="2000" baseline="30000" smtClean="0"/>
              <a:t>er</a:t>
            </a:r>
            <a:r>
              <a:rPr lang="fr-CA" sz="2000" smtClean="0"/>
              <a:t> septembre 1939</a:t>
            </a:r>
          </a:p>
          <a:p>
            <a:pPr lvl="1" eaLnBrk="1" hangingPunct="1">
              <a:lnSpc>
                <a:spcPct val="120000"/>
              </a:lnSpc>
              <a:spcBef>
                <a:spcPts val="500"/>
              </a:spcBef>
              <a:spcAft>
                <a:spcPts val="500"/>
              </a:spcAft>
            </a:pPr>
            <a:r>
              <a:rPr lang="fr-CA" sz="1600" smtClean="0"/>
              <a:t>La Grande-Bretagne déclare la guerre deux jours plus tard</a:t>
            </a:r>
          </a:p>
          <a:p>
            <a:pPr lvl="1" eaLnBrk="1" hangingPunct="1">
              <a:lnSpc>
                <a:spcPct val="120000"/>
              </a:lnSpc>
              <a:spcBef>
                <a:spcPts val="500"/>
              </a:spcBef>
              <a:spcAft>
                <a:spcPts val="500"/>
              </a:spcAft>
            </a:pPr>
            <a:r>
              <a:rPr lang="fr-CA" sz="1800" smtClean="0"/>
              <a:t>Canada : le 10 septembre</a:t>
            </a:r>
          </a:p>
          <a:p>
            <a:pPr eaLnBrk="1" hangingPunct="1">
              <a:lnSpc>
                <a:spcPct val="120000"/>
              </a:lnSpc>
              <a:spcBef>
                <a:spcPts val="500"/>
              </a:spcBef>
              <a:spcAft>
                <a:spcPts val="500"/>
              </a:spcAft>
            </a:pPr>
            <a:r>
              <a:rPr lang="fr-CA" sz="2000" smtClean="0"/>
              <a:t>La Société des Nations est impuissante</a:t>
            </a:r>
          </a:p>
          <a:p>
            <a:pPr lvl="1" eaLnBrk="1" hangingPunct="1">
              <a:lnSpc>
                <a:spcPct val="120000"/>
              </a:lnSpc>
              <a:spcBef>
                <a:spcPts val="500"/>
              </a:spcBef>
              <a:spcAft>
                <a:spcPts val="500"/>
              </a:spcAft>
            </a:pPr>
            <a:r>
              <a:rPr lang="fr-CA" sz="1800" smtClean="0"/>
              <a:t>Certaines fonctions sont transférées aux universités McGill et Princeton</a:t>
            </a:r>
          </a:p>
          <a:p>
            <a:pPr eaLnBrk="1" hangingPunct="1">
              <a:lnSpc>
                <a:spcPct val="120000"/>
              </a:lnSpc>
              <a:spcBef>
                <a:spcPts val="500"/>
              </a:spcBef>
              <a:spcAft>
                <a:spcPts val="500"/>
              </a:spcAft>
            </a:pPr>
            <a:r>
              <a:rPr lang="fr-CA" sz="2000" smtClean="0"/>
              <a:t>Les É.-U. ont droit à un « réveil brutal » à Pearl Harbour</a:t>
            </a:r>
          </a:p>
        </p:txBody>
      </p:sp>
      <p:pic>
        <p:nvPicPr>
          <p:cNvPr id="23556" name="Picture 5" descr="Normandy_Spring194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05400" y="2209800"/>
            <a:ext cx="3213100" cy="327660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557" name="Text Box 5"/>
          <p:cNvSpPr txBox="1">
            <a:spLocks noChangeArrowheads="1"/>
          </p:cNvSpPr>
          <p:nvPr/>
        </p:nvSpPr>
        <p:spPr bwMode="auto">
          <a:xfrm>
            <a:off x="4932363" y="5908675"/>
            <a:ext cx="4392612"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Tx/>
              <a:buChar char="•"/>
            </a:pPr>
            <a:r>
              <a:rPr lang="fr-CA" sz="2200"/>
              <a:t>  Victoire des alliés : le 8 mai 1945</a:t>
            </a:r>
          </a:p>
          <a:p>
            <a:pPr eaLnBrk="1" hangingPunct="1">
              <a:buFontTx/>
              <a:buChar char="•"/>
            </a:pPr>
            <a:r>
              <a:rPr lang="fr-CA" sz="2200"/>
              <a:t>  Fin de la guerre : le 2 septembre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fr-CA" smtClean="0"/>
              <a:t>À partir de rien...</a:t>
            </a:r>
          </a:p>
        </p:txBody>
      </p:sp>
      <p:sp>
        <p:nvSpPr>
          <p:cNvPr id="6147" name="Content Placeholder 2"/>
          <p:cNvSpPr>
            <a:spLocks noGrp="1"/>
          </p:cNvSpPr>
          <p:nvPr>
            <p:ph idx="1"/>
          </p:nvPr>
        </p:nvSpPr>
        <p:spPr>
          <a:xfrm>
            <a:off x="827088" y="1600200"/>
            <a:ext cx="4897437" cy="4495800"/>
          </a:xfrm>
        </p:spPr>
        <p:txBody>
          <a:bodyPr/>
          <a:lstStyle/>
          <a:p>
            <a:pPr marL="0" indent="0" eaLnBrk="1" hangingPunct="1">
              <a:buFontTx/>
              <a:buNone/>
            </a:pPr>
            <a:r>
              <a:rPr lang="fr-CA" sz="2800" smtClean="0"/>
              <a:t>Moyen Âge</a:t>
            </a:r>
          </a:p>
          <a:p>
            <a:pPr marL="0" indent="0" eaLnBrk="1" hangingPunct="1">
              <a:buFontTx/>
              <a:buNone/>
            </a:pPr>
            <a:endParaRPr lang="fr-CA" sz="2800" smtClean="0"/>
          </a:p>
          <a:p>
            <a:pPr marL="0" indent="0" eaLnBrk="1" hangingPunct="1">
              <a:buFontTx/>
              <a:buNone/>
            </a:pPr>
            <a:r>
              <a:rPr lang="fr-CA" sz="2800" smtClean="0"/>
              <a:t>Traité de Westphalie (1648)</a:t>
            </a:r>
          </a:p>
          <a:p>
            <a:pPr marL="0" indent="0" eaLnBrk="1" hangingPunct="1">
              <a:buFontTx/>
              <a:buNone/>
            </a:pPr>
            <a:r>
              <a:rPr lang="fr-CA" sz="2800" smtClean="0"/>
              <a:t>Ère des empires</a:t>
            </a:r>
          </a:p>
          <a:p>
            <a:pPr marL="0" indent="0" eaLnBrk="1" hangingPunct="1">
              <a:buFontTx/>
              <a:buNone/>
            </a:pPr>
            <a:endParaRPr lang="fr-CA" sz="2800" smtClean="0"/>
          </a:p>
          <a:p>
            <a:pPr marL="0" indent="0" eaLnBrk="1" hangingPunct="1">
              <a:buFontTx/>
              <a:buNone/>
            </a:pPr>
            <a:r>
              <a:rPr lang="fr-CA" sz="2800" smtClean="0"/>
              <a:t>Concert européen</a:t>
            </a:r>
          </a:p>
          <a:p>
            <a:pPr marL="0" indent="0" eaLnBrk="1" hangingPunct="1">
              <a:buFontTx/>
              <a:buNone/>
            </a:pPr>
            <a:r>
              <a:rPr lang="fr-CA" sz="2800" smtClean="0"/>
              <a:t>	</a:t>
            </a:r>
            <a:r>
              <a:rPr lang="fr-CA" sz="1800" smtClean="0"/>
              <a:t>Congrès de Vienne (1815)</a:t>
            </a:r>
          </a:p>
          <a:p>
            <a:pPr marL="914400" lvl="2" indent="0" eaLnBrk="1" hangingPunct="1">
              <a:buFontTx/>
              <a:buNone/>
            </a:pPr>
            <a:r>
              <a:rPr lang="fr-CA" sz="1800" smtClean="0"/>
              <a:t>Non centralisé ou permanent</a:t>
            </a:r>
            <a:endParaRPr lang="fr-CA" smtClean="0"/>
          </a:p>
          <a:p>
            <a:pPr marL="457200" lvl="1" indent="0" eaLnBrk="1" hangingPunct="1">
              <a:buFontTx/>
              <a:buNone/>
            </a:pPr>
            <a:endParaRPr lang="fr-CA" sz="2400" smtClean="0"/>
          </a:p>
        </p:txBody>
      </p:sp>
      <p:pic>
        <p:nvPicPr>
          <p:cNvPr id="1095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48263" y="3773488"/>
            <a:ext cx="3616325" cy="269081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9" name="TextBox 5"/>
          <p:cNvSpPr txBox="1">
            <a:spLocks noChangeArrowheads="1"/>
          </p:cNvSpPr>
          <p:nvPr/>
        </p:nvSpPr>
        <p:spPr bwMode="auto">
          <a:xfrm rot="-5400000">
            <a:off x="8611394" y="6120607"/>
            <a:ext cx="5032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CA" sz="600"/>
              <a:t>Wikipedia</a:t>
            </a:r>
            <a:endParaRPr lang="fr-CA" sz="1000"/>
          </a:p>
        </p:txBody>
      </p:sp>
      <p:pic>
        <p:nvPicPr>
          <p:cNvPr id="10957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56263" y="1493838"/>
            <a:ext cx="3108325" cy="21399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1" name="Rectangle 4"/>
          <p:cNvSpPr>
            <a:spLocks noChangeArrowheads="1"/>
          </p:cNvSpPr>
          <p:nvPr/>
        </p:nvSpPr>
        <p:spPr bwMode="auto">
          <a:xfrm rot="-5400000">
            <a:off x="8345488" y="3006725"/>
            <a:ext cx="102393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A" sz="600"/>
              <a:t>alchemipedia.blogspot.com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fr-CA" sz="4000" smtClean="0"/>
              <a:t>Deux présidents de guerre et de paix</a:t>
            </a:r>
          </a:p>
        </p:txBody>
      </p:sp>
      <p:pic>
        <p:nvPicPr>
          <p:cNvPr id="24579" name="Picture 13" descr="FDR3">
            <a:hlinkClick r:id="rId3"/>
          </p:cNvPr>
          <p:cNvPicPr>
            <a:picLocks noChangeAspect="1" noChangeArrowheads="1"/>
          </p:cNvPicPr>
          <p:nvPr>
            <p:ph type="clipArt" sz="half" idx="2"/>
          </p:nvPr>
        </p:nvPicPr>
        <p:blipFill>
          <a:blip r:embed="rId4" cstate="email">
            <a:extLst>
              <a:ext uri="{28A0092B-C50C-407E-A947-70E740481C1C}">
                <a14:useLocalDpi xmlns:a14="http://schemas.microsoft.com/office/drawing/2010/main"/>
              </a:ext>
            </a:extLst>
          </a:blip>
          <a:srcRect/>
          <a:stretch>
            <a:fillRect/>
          </a:stretch>
        </p:blipFill>
        <p:spPr>
          <a:xfrm>
            <a:off x="4787900" y="4724400"/>
            <a:ext cx="2520950" cy="18907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0" name="Picture 14" descr="fd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05400" y="1524000"/>
            <a:ext cx="1943100" cy="2994025"/>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4581" name="Picture 15" descr="Portrait of Woodrow Wilson"/>
          <p:cNvPicPr>
            <a:picLocks noChangeAspect="1" noChangeArrowheads="1"/>
          </p:cNvPicPr>
          <p:nvPr>
            <p:ph type="body" sz="half" idx="1"/>
          </p:nvPr>
        </p:nvPicPr>
        <p:blipFill>
          <a:blip r:embed="rId6">
            <a:extLst>
              <a:ext uri="{28A0092B-C50C-407E-A947-70E740481C1C}">
                <a14:useLocalDpi xmlns:a14="http://schemas.microsoft.com/office/drawing/2010/main"/>
              </a:ext>
            </a:extLst>
          </a:blip>
          <a:srcRect/>
          <a:stretch>
            <a:fillRect/>
          </a:stretch>
        </p:blipFill>
        <p:spPr>
          <a:xfrm>
            <a:off x="1860550" y="1557338"/>
            <a:ext cx="1989138" cy="2951162"/>
          </a:xfr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2" name="Picture 16" descr="big_four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831975" y="4752975"/>
            <a:ext cx="2308225"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fr-CA" sz="6000" b="1" smtClean="0"/>
              <a:t>1945</a:t>
            </a:r>
          </a:p>
        </p:txBody>
      </p:sp>
      <p:sp>
        <p:nvSpPr>
          <p:cNvPr id="25603" name="Rectangle 3"/>
          <p:cNvSpPr>
            <a:spLocks noGrp="1" noChangeArrowheads="1"/>
          </p:cNvSpPr>
          <p:nvPr>
            <p:ph type="body" idx="1"/>
          </p:nvPr>
        </p:nvSpPr>
        <p:spPr>
          <a:xfrm>
            <a:off x="685800" y="2708275"/>
            <a:ext cx="7924800" cy="3387725"/>
          </a:xfrm>
        </p:spPr>
        <p:txBody>
          <a:bodyPr/>
          <a:lstStyle/>
          <a:p>
            <a:pPr algn="ctr" eaLnBrk="1" hangingPunct="1">
              <a:buFontTx/>
              <a:buNone/>
            </a:pPr>
            <a:r>
              <a:rPr lang="fr-CA" smtClean="0"/>
              <a:t>Perfectionner le système de la Société</a:t>
            </a:r>
          </a:p>
          <a:p>
            <a:pPr algn="ctr" eaLnBrk="1" hangingPunct="1">
              <a:buFontTx/>
              <a:buNone/>
            </a:pPr>
            <a:r>
              <a:rPr lang="fr-CA" i="1" smtClean="0"/>
              <a:t>ou</a:t>
            </a:r>
            <a:r>
              <a:rPr lang="fr-CA" smtClean="0"/>
              <a:t> </a:t>
            </a:r>
          </a:p>
          <a:p>
            <a:pPr algn="ctr" eaLnBrk="1" hangingPunct="1">
              <a:buFontTx/>
              <a:buNone/>
            </a:pPr>
            <a:r>
              <a:rPr lang="fr-CA" smtClean="0"/>
              <a:t>créer un système entièrement nouveau?</a:t>
            </a:r>
          </a:p>
          <a:p>
            <a:pPr eaLnBrk="1" hangingPunct="1">
              <a:buFontTx/>
              <a:buNone/>
            </a:pPr>
            <a:endParaRPr lang="fr-CA"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fr-CA" smtClean="0"/>
              <a:t>Documents constituants</a:t>
            </a:r>
          </a:p>
        </p:txBody>
      </p:sp>
      <p:sp>
        <p:nvSpPr>
          <p:cNvPr id="26627" name="Rectangle 3"/>
          <p:cNvSpPr>
            <a:spLocks noGrp="1" noChangeArrowheads="1"/>
          </p:cNvSpPr>
          <p:nvPr>
            <p:ph type="body" sz="half" idx="1"/>
          </p:nvPr>
        </p:nvSpPr>
        <p:spPr>
          <a:xfrm>
            <a:off x="381000" y="4648200"/>
            <a:ext cx="4038600" cy="1447800"/>
          </a:xfrm>
        </p:spPr>
        <p:txBody>
          <a:bodyPr/>
          <a:lstStyle/>
          <a:p>
            <a:pPr algn="ctr" eaLnBrk="1" hangingPunct="1">
              <a:buFontTx/>
              <a:buNone/>
            </a:pPr>
            <a:r>
              <a:rPr lang="fr-CA" sz="2800" smtClean="0"/>
              <a:t>Pacte de la Société</a:t>
            </a:r>
          </a:p>
        </p:txBody>
      </p:sp>
      <p:sp>
        <p:nvSpPr>
          <p:cNvPr id="26628" name="Rectangle 4"/>
          <p:cNvSpPr>
            <a:spLocks noChangeArrowheads="1"/>
          </p:cNvSpPr>
          <p:nvPr/>
        </p:nvSpPr>
        <p:spPr bwMode="auto">
          <a:xfrm>
            <a:off x="4953000" y="4648200"/>
            <a:ext cx="3505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latinLnBrk="1">
              <a:spcBef>
                <a:spcPct val="20000"/>
              </a:spcBef>
            </a:pPr>
            <a:r>
              <a:rPr lang="fr-CA" sz="2800">
                <a:ea typeface="굴림" charset="-127"/>
              </a:rPr>
              <a:t>Charte de l’ONU</a:t>
            </a:r>
          </a:p>
        </p:txBody>
      </p:sp>
      <p:pic>
        <p:nvPicPr>
          <p:cNvPr id="26629" name="Picture 10" descr="24479"/>
          <p:cNvPicPr>
            <a:picLocks noChangeAspect="1" noChangeArrowheads="1"/>
          </p:cNvPicPr>
          <p:nvPr>
            <p:ph type="clipArt" sz="half" idx="2"/>
          </p:nvPr>
        </p:nvPicPr>
        <p:blipFill>
          <a:blip r:embed="rId2" cstate="email">
            <a:extLst>
              <a:ext uri="{28A0092B-C50C-407E-A947-70E740481C1C}">
                <a14:useLocalDpi xmlns:a14="http://schemas.microsoft.com/office/drawing/2010/main"/>
              </a:ext>
            </a:extLst>
          </a:blip>
          <a:srcRect/>
          <a:stretch>
            <a:fillRect/>
          </a:stretch>
        </p:blipFill>
        <p:spPr>
          <a:xfrm>
            <a:off x="4800600" y="1600200"/>
            <a:ext cx="3733800" cy="2816225"/>
          </a:xfr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30" name="Picture 11" descr="u1s5_14_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600200"/>
            <a:ext cx="4035425" cy="280035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fr-CA" smtClean="0"/>
              <a:t>Les membres</a:t>
            </a:r>
          </a:p>
        </p:txBody>
      </p:sp>
      <p:sp>
        <p:nvSpPr>
          <p:cNvPr id="27651" name="Text Box 5"/>
          <p:cNvSpPr txBox="1">
            <a:spLocks noChangeArrowheads="1"/>
          </p:cNvSpPr>
          <p:nvPr/>
        </p:nvSpPr>
        <p:spPr bwMode="auto">
          <a:xfrm>
            <a:off x="1092200" y="5222875"/>
            <a:ext cx="2671763"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fr-CA"/>
              <a:t>Assemblée de la</a:t>
            </a:r>
            <a:br>
              <a:rPr lang="fr-CA"/>
            </a:br>
            <a:r>
              <a:rPr lang="fr-CA"/>
              <a:t>Société des Nations</a:t>
            </a:r>
          </a:p>
          <a:p>
            <a:pPr algn="ctr"/>
            <a:endParaRPr lang="fr-CA"/>
          </a:p>
          <a:p>
            <a:pPr algn="ctr"/>
            <a:r>
              <a:rPr lang="fr-CA"/>
              <a:t>Plus de 60 membres</a:t>
            </a:r>
          </a:p>
        </p:txBody>
      </p:sp>
      <p:sp>
        <p:nvSpPr>
          <p:cNvPr id="27652" name="Text Box 6"/>
          <p:cNvSpPr txBox="1">
            <a:spLocks noChangeArrowheads="1"/>
          </p:cNvSpPr>
          <p:nvPr/>
        </p:nvSpPr>
        <p:spPr bwMode="auto">
          <a:xfrm>
            <a:off x="5373688" y="5181600"/>
            <a:ext cx="34798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CA"/>
              <a:t>Assemblée générale des</a:t>
            </a:r>
            <a:br>
              <a:rPr lang="fr-CA"/>
            </a:br>
            <a:r>
              <a:rPr lang="fr-CA"/>
              <a:t>Nations Unies</a:t>
            </a:r>
          </a:p>
          <a:p>
            <a:pPr algn="ctr" eaLnBrk="1" hangingPunct="1"/>
            <a:endParaRPr lang="fr-CA"/>
          </a:p>
          <a:p>
            <a:pPr algn="ctr" eaLnBrk="1" hangingPunct="1"/>
            <a:r>
              <a:rPr lang="fr-CA"/>
              <a:t>193 membres (universelle)</a:t>
            </a:r>
          </a:p>
        </p:txBody>
      </p:sp>
      <p:pic>
        <p:nvPicPr>
          <p:cNvPr id="27653" name="Picture 8" descr="GA1_London_Atlee_10Jan46_un50-02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4625" y="2152650"/>
            <a:ext cx="4389438" cy="2925763"/>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654" name="Picture 9" descr="20132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22800" y="2166938"/>
            <a:ext cx="4362450" cy="2906712"/>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fr-CA" smtClean="0"/>
              <a:t>Conseil : États choisis</a:t>
            </a:r>
          </a:p>
        </p:txBody>
      </p:sp>
      <p:sp>
        <p:nvSpPr>
          <p:cNvPr id="28675" name="Rectangle 3"/>
          <p:cNvSpPr>
            <a:spLocks noGrp="1" noChangeArrowheads="1"/>
          </p:cNvSpPr>
          <p:nvPr>
            <p:ph type="body" sz="half" idx="1"/>
          </p:nvPr>
        </p:nvSpPr>
        <p:spPr>
          <a:xfrm>
            <a:off x="4427538" y="4198938"/>
            <a:ext cx="4608512" cy="1897062"/>
          </a:xfrm>
        </p:spPr>
        <p:txBody>
          <a:bodyPr/>
          <a:lstStyle/>
          <a:p>
            <a:pPr algn="ctr" eaLnBrk="1" hangingPunct="1">
              <a:buFontTx/>
              <a:buNone/>
            </a:pPr>
            <a:r>
              <a:rPr lang="fr-CA" sz="2800" smtClean="0"/>
              <a:t>Conseil de sécurité</a:t>
            </a:r>
          </a:p>
          <a:p>
            <a:pPr algn="ctr" eaLnBrk="1" hangingPunct="1">
              <a:buFontTx/>
              <a:buNone/>
            </a:pPr>
            <a:endParaRPr lang="fr-CA" sz="2800" smtClean="0"/>
          </a:p>
          <a:p>
            <a:pPr algn="ctr" eaLnBrk="1" hangingPunct="1">
              <a:buFontTx/>
              <a:buNone/>
            </a:pPr>
            <a:r>
              <a:rPr lang="fr-CA" sz="2300" smtClean="0"/>
              <a:t>Cinq membres permanents :</a:t>
            </a:r>
          </a:p>
          <a:p>
            <a:pPr algn="ctr" eaLnBrk="1" hangingPunct="1">
              <a:buFontTx/>
              <a:buNone/>
            </a:pPr>
            <a:r>
              <a:rPr lang="fr-CA" sz="2000" smtClean="0"/>
              <a:t>Chine, France, R.-U., É.-U., URSS/Russie</a:t>
            </a:r>
          </a:p>
        </p:txBody>
      </p:sp>
      <p:sp>
        <p:nvSpPr>
          <p:cNvPr id="25604" name="Rectangle 5"/>
          <p:cNvSpPr>
            <a:spLocks noChangeArrowheads="1"/>
          </p:cNvSpPr>
          <p:nvPr/>
        </p:nvSpPr>
        <p:spPr bwMode="auto">
          <a:xfrm>
            <a:off x="323850" y="4149725"/>
            <a:ext cx="37909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latinLnBrk="1">
              <a:spcBef>
                <a:spcPct val="20000"/>
              </a:spcBef>
              <a:defRPr/>
            </a:pPr>
            <a:r>
              <a:rPr lang="fr-CA" sz="2800" dirty="0">
                <a:ea typeface="굴림" charset="-127"/>
              </a:rPr>
              <a:t>Conseil</a:t>
            </a:r>
          </a:p>
          <a:p>
            <a:pPr marL="342900" indent="-342900" algn="ctr" latinLnBrk="1">
              <a:spcBef>
                <a:spcPct val="20000"/>
              </a:spcBef>
              <a:defRPr/>
            </a:pPr>
            <a:endParaRPr lang="fr-CA" sz="2800" dirty="0">
              <a:ea typeface="굴림" charset="-127"/>
            </a:endParaRPr>
          </a:p>
          <a:p>
            <a:pPr marL="342900" indent="-342900" algn="ctr" latinLnBrk="1">
              <a:spcBef>
                <a:spcPct val="20000"/>
              </a:spcBef>
              <a:defRPr/>
            </a:pPr>
            <a:r>
              <a:rPr lang="fr-CA" sz="2300" dirty="0">
                <a:latin typeface="+mn-lt"/>
              </a:rPr>
              <a:t>Quatre membres permanents : </a:t>
            </a:r>
          </a:p>
          <a:p>
            <a:pPr marL="342900" indent="-342900" algn="ctr" latinLnBrk="1">
              <a:spcBef>
                <a:spcPct val="20000"/>
              </a:spcBef>
              <a:defRPr/>
            </a:pPr>
            <a:r>
              <a:rPr lang="fr-CA" sz="2000" dirty="0">
                <a:ea typeface="굴림" charset="-127"/>
              </a:rPr>
              <a:t>France, Italie, Japon et R.-U</a:t>
            </a:r>
            <a:r>
              <a:rPr lang="en-US" sz="2000" dirty="0">
                <a:ea typeface="굴림" charset="-127"/>
              </a:rPr>
              <a:t>.</a:t>
            </a:r>
          </a:p>
        </p:txBody>
      </p:sp>
      <p:pic>
        <p:nvPicPr>
          <p:cNvPr id="28677" name="Picture 8" descr="security%20council"/>
          <p:cNvPicPr>
            <a:picLocks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4953000" y="1524000"/>
            <a:ext cx="3429000" cy="2576513"/>
          </a:xfr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8" name="Picture 9" descr="90854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1524000"/>
            <a:ext cx="3298825" cy="2522538"/>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fr-CA" smtClean="0"/>
              <a:t>Mandats et tutelle</a:t>
            </a:r>
          </a:p>
        </p:txBody>
      </p:sp>
      <p:sp>
        <p:nvSpPr>
          <p:cNvPr id="29699" name="Text Box 6"/>
          <p:cNvSpPr txBox="1">
            <a:spLocks noChangeArrowheads="1"/>
          </p:cNvSpPr>
          <p:nvPr/>
        </p:nvSpPr>
        <p:spPr bwMode="auto">
          <a:xfrm>
            <a:off x="971550" y="5029200"/>
            <a:ext cx="329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CA"/>
              <a:t>Commission des mandats</a:t>
            </a:r>
          </a:p>
        </p:txBody>
      </p:sp>
      <p:sp>
        <p:nvSpPr>
          <p:cNvPr id="29700" name="Text Box 7"/>
          <p:cNvSpPr txBox="1">
            <a:spLocks noChangeArrowheads="1"/>
          </p:cNvSpPr>
          <p:nvPr/>
        </p:nvSpPr>
        <p:spPr bwMode="auto">
          <a:xfrm>
            <a:off x="5562600" y="4953000"/>
            <a:ext cx="2312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CA"/>
              <a:t>Conseil de tutelle</a:t>
            </a:r>
          </a:p>
        </p:txBody>
      </p:sp>
      <p:sp>
        <p:nvSpPr>
          <p:cNvPr id="29701" name="Text Box 13"/>
          <p:cNvSpPr txBox="1">
            <a:spLocks noChangeArrowheads="1"/>
          </p:cNvSpPr>
          <p:nvPr/>
        </p:nvSpPr>
        <p:spPr bwMode="auto">
          <a:xfrm rot="5400000">
            <a:off x="8543131" y="4425157"/>
            <a:ext cx="5699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a:t>ONU</a:t>
            </a:r>
          </a:p>
        </p:txBody>
      </p:sp>
      <p:pic>
        <p:nvPicPr>
          <p:cNvPr id="29702" name="Picture 14" descr="Trusteeship%20Counci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99050" y="1931988"/>
            <a:ext cx="3581400" cy="281940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9703" name="Picture 15" descr="15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650" y="1916113"/>
            <a:ext cx="4022725" cy="2873375"/>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fr-CA" smtClean="0"/>
              <a:t>Cours de justice</a:t>
            </a:r>
          </a:p>
        </p:txBody>
      </p:sp>
      <p:sp>
        <p:nvSpPr>
          <p:cNvPr id="30723" name="Text Box 4"/>
          <p:cNvSpPr txBox="1">
            <a:spLocks noChangeArrowheads="1"/>
          </p:cNvSpPr>
          <p:nvPr/>
        </p:nvSpPr>
        <p:spPr bwMode="auto">
          <a:xfrm>
            <a:off x="468313" y="4648200"/>
            <a:ext cx="8370887"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fr-CA"/>
              <a:t>* La Cour permanente de Justice internationale</a:t>
            </a:r>
          </a:p>
          <a:p>
            <a:pPr algn="ctr"/>
            <a:r>
              <a:rPr lang="fr-CA"/>
              <a:t>devient </a:t>
            </a:r>
          </a:p>
          <a:p>
            <a:pPr algn="ctr"/>
            <a:r>
              <a:rPr lang="fr-CA"/>
              <a:t>la Cour internationale de Justice (CIJ)</a:t>
            </a:r>
          </a:p>
          <a:p>
            <a:pPr algn="ctr"/>
            <a:endParaRPr lang="fr-CA"/>
          </a:p>
          <a:p>
            <a:pPr algn="ctr"/>
            <a:r>
              <a:rPr lang="fr-CA" sz="2000"/>
              <a:t>Même statut, même endroit (La Haye)</a:t>
            </a:r>
          </a:p>
        </p:txBody>
      </p:sp>
      <p:pic>
        <p:nvPicPr>
          <p:cNvPr id="30724" name="Picture 5" descr="ICJ_un50-00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647825"/>
            <a:ext cx="4389437" cy="2925763"/>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fr-CA" smtClean="0"/>
              <a:t>Secrétariat</a:t>
            </a:r>
          </a:p>
        </p:txBody>
      </p:sp>
      <p:sp>
        <p:nvSpPr>
          <p:cNvPr id="31747" name="Rectangle 3"/>
          <p:cNvSpPr>
            <a:spLocks noGrp="1" noChangeArrowheads="1"/>
          </p:cNvSpPr>
          <p:nvPr>
            <p:ph type="body" sz="half" idx="1"/>
          </p:nvPr>
        </p:nvSpPr>
        <p:spPr>
          <a:xfrm>
            <a:off x="685800" y="4495800"/>
            <a:ext cx="3817938" cy="1016000"/>
          </a:xfrm>
        </p:spPr>
        <p:txBody>
          <a:bodyPr/>
          <a:lstStyle/>
          <a:p>
            <a:pPr algn="ctr" eaLnBrk="1" hangingPunct="1">
              <a:lnSpc>
                <a:spcPct val="90000"/>
              </a:lnSpc>
              <a:buFontTx/>
              <a:buNone/>
            </a:pPr>
            <a:r>
              <a:rPr lang="fr-CA" sz="2800" smtClean="0"/>
              <a:t>Genève</a:t>
            </a:r>
          </a:p>
          <a:p>
            <a:pPr algn="ctr" eaLnBrk="1" hangingPunct="1">
              <a:lnSpc>
                <a:spcPct val="90000"/>
              </a:lnSpc>
              <a:buFontTx/>
              <a:buNone/>
            </a:pPr>
            <a:r>
              <a:rPr lang="fr-CA" sz="2800" smtClean="0"/>
              <a:t>Palais des Nations</a:t>
            </a:r>
          </a:p>
        </p:txBody>
      </p:sp>
      <p:sp>
        <p:nvSpPr>
          <p:cNvPr id="31748" name="Text Box 6"/>
          <p:cNvSpPr txBox="1">
            <a:spLocks noChangeArrowheads="1"/>
          </p:cNvSpPr>
          <p:nvPr/>
        </p:nvSpPr>
        <p:spPr bwMode="auto">
          <a:xfrm>
            <a:off x="4572000" y="4813300"/>
            <a:ext cx="338455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CA">
                <a:cs typeface="Times New Roman" pitchFamily="18" charset="0"/>
              </a:rPr>
              <a:t>New York</a:t>
            </a:r>
          </a:p>
          <a:p>
            <a:pPr algn="ctr" eaLnBrk="1" hangingPunct="1"/>
            <a:r>
              <a:rPr lang="fr-CA"/>
              <a:t>Siège des Nations Unies</a:t>
            </a:r>
          </a:p>
        </p:txBody>
      </p:sp>
      <p:pic>
        <p:nvPicPr>
          <p:cNvPr id="31749" name="Picture 8" descr="gen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1905000"/>
            <a:ext cx="3276600" cy="245745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1750" name="Picture 9" descr="UN%20Secretariat"/>
          <p:cNvPicPr>
            <a:picLocks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a:xfrm>
            <a:off x="5148263" y="1905000"/>
            <a:ext cx="2000250" cy="2667000"/>
          </a:xfr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fr-CA" smtClean="0"/>
              <a:t>Secrétaires généraux</a:t>
            </a:r>
          </a:p>
        </p:txBody>
      </p:sp>
      <p:sp>
        <p:nvSpPr>
          <p:cNvPr id="29699" name="Rectangle 3"/>
          <p:cNvSpPr>
            <a:spLocks noGrp="1" noChangeArrowheads="1"/>
          </p:cNvSpPr>
          <p:nvPr>
            <p:ph type="body" sz="half" idx="1"/>
          </p:nvPr>
        </p:nvSpPr>
        <p:spPr>
          <a:xfrm>
            <a:off x="609600" y="4419600"/>
            <a:ext cx="3817938" cy="2178050"/>
          </a:xfrm>
        </p:spPr>
        <p:txBody>
          <a:bodyPr/>
          <a:lstStyle/>
          <a:p>
            <a:pPr algn="ctr" eaLnBrk="1" hangingPunct="1">
              <a:buFontTx/>
              <a:buNone/>
              <a:defRPr/>
            </a:pPr>
            <a:r>
              <a:rPr lang="fr-CA" sz="2400" dirty="0" smtClean="0"/>
              <a:t>Sir </a:t>
            </a:r>
            <a:r>
              <a:rPr lang="fr-CA" sz="2400" dirty="0" err="1" smtClean="0"/>
              <a:t>Eric</a:t>
            </a:r>
            <a:r>
              <a:rPr lang="fr-CA" sz="2400" dirty="0" smtClean="0"/>
              <a:t> </a:t>
            </a:r>
            <a:r>
              <a:rPr lang="fr-CA" sz="2400" dirty="0" err="1" smtClean="0"/>
              <a:t>Dummond</a:t>
            </a:r>
            <a:endParaRPr lang="fr-CA" sz="2400" dirty="0" smtClean="0"/>
          </a:p>
          <a:p>
            <a:pPr marL="0" indent="0" eaLnBrk="1" hangingPunct="1">
              <a:buFontTx/>
              <a:buNone/>
              <a:defRPr/>
            </a:pPr>
            <a:endParaRPr lang="fr-CA" sz="2400" dirty="0"/>
          </a:p>
          <a:p>
            <a:pPr marL="0" indent="0" eaLnBrk="1" hangingPunct="1">
              <a:buFontTx/>
              <a:buNone/>
              <a:defRPr/>
            </a:pPr>
            <a:r>
              <a:rPr lang="fr-CA" sz="2400" dirty="0" smtClean="0"/>
              <a:t>Non partisan de la « fonction publique internationale »</a:t>
            </a:r>
          </a:p>
        </p:txBody>
      </p:sp>
      <p:sp>
        <p:nvSpPr>
          <p:cNvPr id="32772" name="Rectangle 5"/>
          <p:cNvSpPr>
            <a:spLocks noChangeArrowheads="1"/>
          </p:cNvSpPr>
          <p:nvPr/>
        </p:nvSpPr>
        <p:spPr bwMode="auto">
          <a:xfrm>
            <a:off x="228600" y="1989138"/>
            <a:ext cx="9144000" cy="461962"/>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CA"/>
          </a:p>
        </p:txBody>
      </p:sp>
      <p:sp>
        <p:nvSpPr>
          <p:cNvPr id="32773" name="Text Box 8"/>
          <p:cNvSpPr txBox="1">
            <a:spLocks noChangeArrowheads="1"/>
          </p:cNvSpPr>
          <p:nvPr/>
        </p:nvSpPr>
        <p:spPr bwMode="auto">
          <a:xfrm>
            <a:off x="5410200" y="4411663"/>
            <a:ext cx="3444875"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CA"/>
              <a:t>Trygve Lie</a:t>
            </a:r>
          </a:p>
          <a:p>
            <a:pPr eaLnBrk="1" hangingPunct="1"/>
            <a:endParaRPr lang="fr-CA"/>
          </a:p>
          <a:p>
            <a:pPr eaLnBrk="1" hangingPunct="1"/>
            <a:r>
              <a:rPr lang="fr-CA"/>
              <a:t>Rôle indépendant des secrétaires généraux élargi</a:t>
            </a:r>
          </a:p>
          <a:p>
            <a:pPr eaLnBrk="1" hangingPunct="1"/>
            <a:endParaRPr lang="fr-CA"/>
          </a:p>
          <a:p>
            <a:pPr eaLnBrk="1" hangingPunct="1"/>
            <a:endParaRPr lang="fr-CA"/>
          </a:p>
        </p:txBody>
      </p:sp>
      <p:pic>
        <p:nvPicPr>
          <p:cNvPr id="32774" name="Picture 9" descr="PRdrummon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63675" y="1590675"/>
            <a:ext cx="1851025" cy="2789238"/>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2775" name="Picture 10" descr="trygve%20lie-%20secr%20gnra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35675" y="1590675"/>
            <a:ext cx="2092325" cy="2651125"/>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fr-CA" smtClean="0"/>
              <a:t>Participation des É.-U.</a:t>
            </a:r>
          </a:p>
        </p:txBody>
      </p:sp>
      <p:sp>
        <p:nvSpPr>
          <p:cNvPr id="33795" name="Text Box 7"/>
          <p:cNvSpPr txBox="1">
            <a:spLocks noChangeArrowheads="1"/>
          </p:cNvSpPr>
          <p:nvPr/>
        </p:nvSpPr>
        <p:spPr bwMode="auto">
          <a:xfrm>
            <a:off x="609600" y="4079875"/>
            <a:ext cx="44196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200" u="sng"/>
              <a:t>1919-1920</a:t>
            </a:r>
            <a:r>
              <a:rPr lang="fr-CA" sz="2200"/>
              <a:t> </a:t>
            </a:r>
          </a:p>
          <a:p>
            <a:pPr eaLnBrk="1" hangingPunct="1"/>
            <a:r>
              <a:rPr lang="fr-CA" sz="2200"/>
              <a:t>Comité des affaires étrangères du Sénat des É.-U. :</a:t>
            </a:r>
          </a:p>
          <a:p>
            <a:pPr eaLnBrk="1" hangingPunct="1">
              <a:buFontTx/>
              <a:buChar char="•"/>
            </a:pPr>
            <a:r>
              <a:rPr lang="fr-CA" sz="2200"/>
              <a:t> Plus de 40 modifications</a:t>
            </a:r>
          </a:p>
          <a:p>
            <a:pPr eaLnBrk="1" hangingPunct="1">
              <a:buFontTx/>
              <a:buChar char="•"/>
            </a:pPr>
            <a:r>
              <a:rPr lang="fr-CA" sz="2200"/>
              <a:t> 14 restrictions de Lodge</a:t>
            </a:r>
          </a:p>
          <a:p>
            <a:pPr eaLnBrk="1" hangingPunct="1">
              <a:buFontTx/>
              <a:buChar char="•"/>
            </a:pPr>
            <a:r>
              <a:rPr lang="fr-CA" sz="2200"/>
              <a:t> Aucune ratification</a:t>
            </a:r>
          </a:p>
        </p:txBody>
      </p:sp>
      <p:sp>
        <p:nvSpPr>
          <p:cNvPr id="33796" name="Text Box 8"/>
          <p:cNvSpPr txBox="1">
            <a:spLocks noChangeArrowheads="1"/>
          </p:cNvSpPr>
          <p:nvPr/>
        </p:nvSpPr>
        <p:spPr bwMode="auto">
          <a:xfrm>
            <a:off x="5165725" y="4079875"/>
            <a:ext cx="367347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200" u="sng"/>
              <a:t>1945</a:t>
            </a:r>
            <a:endParaRPr lang="fr-CA" sz="2200" u="sng"/>
          </a:p>
          <a:p>
            <a:pPr eaLnBrk="1" hangingPunct="1"/>
            <a:r>
              <a:rPr lang="fr-CA" sz="2200"/>
              <a:t>Le Sénat des É.-U. adopte la Charte</a:t>
            </a:r>
          </a:p>
          <a:p>
            <a:pPr eaLnBrk="1" hangingPunct="1">
              <a:buFontTx/>
              <a:buChar char="•"/>
            </a:pPr>
            <a:r>
              <a:rPr lang="fr-CA" sz="2200"/>
              <a:t> Sans restriction</a:t>
            </a:r>
          </a:p>
          <a:p>
            <a:pPr eaLnBrk="1" hangingPunct="1">
              <a:buFontTx/>
              <a:buChar char="•"/>
            </a:pPr>
            <a:r>
              <a:rPr lang="fr-CA" sz="2200"/>
              <a:t> Henry Cabot Lodge Jr. devient ambassadeur à l’ONU</a:t>
            </a:r>
          </a:p>
        </p:txBody>
      </p:sp>
      <p:pic>
        <p:nvPicPr>
          <p:cNvPr id="33797" name="Picture 11" descr="44884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05400" y="1676400"/>
            <a:ext cx="264795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2" descr="837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2800" y="1624013"/>
            <a:ext cx="1849438" cy="1982787"/>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50825" y="228600"/>
            <a:ext cx="5434013" cy="990600"/>
          </a:xfrm>
        </p:spPr>
        <p:txBody>
          <a:bodyPr/>
          <a:lstStyle/>
          <a:p>
            <a:pPr eaLnBrk="1" hangingPunct="1"/>
            <a:r>
              <a:rPr lang="fr-CA" sz="3600" smtClean="0">
                <a:solidFill>
                  <a:schemeClr val="tx1"/>
                </a:solidFill>
              </a:rPr>
              <a:t>Commission du Rhin</a:t>
            </a:r>
            <a:endParaRPr lang="fr-CA" sz="3600" smtClean="0"/>
          </a:p>
        </p:txBody>
      </p:sp>
      <p:sp>
        <p:nvSpPr>
          <p:cNvPr id="7171" name="Content Placeholder 2"/>
          <p:cNvSpPr>
            <a:spLocks noGrp="1"/>
          </p:cNvSpPr>
          <p:nvPr>
            <p:ph idx="1"/>
          </p:nvPr>
        </p:nvSpPr>
        <p:spPr>
          <a:xfrm>
            <a:off x="503238" y="1341438"/>
            <a:ext cx="4824412" cy="2592387"/>
          </a:xfrm>
        </p:spPr>
        <p:txBody>
          <a:bodyPr/>
          <a:lstStyle/>
          <a:p>
            <a:pPr marL="268288" indent="-268288" eaLnBrk="1" hangingPunct="1">
              <a:buFontTx/>
              <a:buNone/>
            </a:pPr>
            <a:r>
              <a:rPr lang="fr-CA" sz="2800" smtClean="0"/>
              <a:t>« Commission centrale pour la navigation du Rhin »</a:t>
            </a:r>
          </a:p>
          <a:p>
            <a:pPr lvl="1" eaLnBrk="1" hangingPunct="1"/>
            <a:r>
              <a:rPr lang="fr-CA" sz="2400" smtClean="0"/>
              <a:t>Congrès de Vienne </a:t>
            </a:r>
          </a:p>
          <a:p>
            <a:pPr lvl="1" eaLnBrk="1" hangingPunct="1"/>
            <a:r>
              <a:rPr lang="fr-CA" sz="2400" smtClean="0"/>
              <a:t>Siège à Strasbourg</a:t>
            </a:r>
          </a:p>
          <a:p>
            <a:pPr lvl="1" eaLnBrk="1" hangingPunct="1"/>
            <a:r>
              <a:rPr lang="fr-CA" sz="2400" smtClean="0"/>
              <a:t>La plus ancienne organisation internationale (OI) existante</a:t>
            </a:r>
          </a:p>
        </p:txBody>
      </p:sp>
      <p:pic>
        <p:nvPicPr>
          <p:cNvPr id="7172" name="Picture 2" descr="File:Flag of the Central Commission for Navigation on the Rhine.sv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84838" y="4521200"/>
            <a:ext cx="2911475"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descr="File:Rhein-Karte.pn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84838" y="200025"/>
            <a:ext cx="291147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File:Entrance of Palais du Rhin, former Kaiserpalast, Strasbourg.jpg">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908175" y="4075113"/>
            <a:ext cx="2016125"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50825" y="228600"/>
            <a:ext cx="8642350" cy="990600"/>
          </a:xfrm>
        </p:spPr>
        <p:txBody>
          <a:bodyPr/>
          <a:lstStyle/>
          <a:p>
            <a:pPr eaLnBrk="1" hangingPunct="1"/>
            <a:r>
              <a:rPr lang="fr-CA" sz="4000" smtClean="0"/>
              <a:t>Constitutions de la Société et de l’ONU : </a:t>
            </a:r>
            <a:br>
              <a:rPr lang="fr-CA" sz="4000" smtClean="0"/>
            </a:br>
            <a:r>
              <a:rPr lang="fr-CA" sz="4000" smtClean="0"/>
              <a:t>principales différences</a:t>
            </a:r>
          </a:p>
        </p:txBody>
      </p:sp>
      <p:sp>
        <p:nvSpPr>
          <p:cNvPr id="34819" name="Rectangle 3"/>
          <p:cNvSpPr>
            <a:spLocks noGrp="1" noChangeArrowheads="1"/>
          </p:cNvSpPr>
          <p:nvPr>
            <p:ph type="body" idx="1"/>
          </p:nvPr>
        </p:nvSpPr>
        <p:spPr/>
        <p:txBody>
          <a:bodyPr/>
          <a:lstStyle/>
          <a:p>
            <a:pPr eaLnBrk="1" hangingPunct="1">
              <a:lnSpc>
                <a:spcPct val="90000"/>
              </a:lnSpc>
            </a:pPr>
            <a:r>
              <a:rPr lang="fr-CA" sz="2400" smtClean="0"/>
              <a:t>L’ONU doit avoir des forces armées à sa disposition</a:t>
            </a:r>
          </a:p>
          <a:p>
            <a:pPr eaLnBrk="1" hangingPunct="1">
              <a:lnSpc>
                <a:spcPct val="90000"/>
              </a:lnSpc>
            </a:pPr>
            <a:r>
              <a:rPr lang="fr-CA" sz="2400" smtClean="0"/>
              <a:t>Le Conseil de sécurité doit avoir davantage de pouvoir</a:t>
            </a:r>
          </a:p>
          <a:p>
            <a:pPr eaLnBrk="1" hangingPunct="1">
              <a:lnSpc>
                <a:spcPct val="90000"/>
              </a:lnSpc>
            </a:pPr>
            <a:r>
              <a:rPr lang="fr-CA" sz="2400" smtClean="0"/>
              <a:t>Suppression de la règle de l’unanimité qualifiée</a:t>
            </a:r>
          </a:p>
          <a:p>
            <a:pPr lvl="1" eaLnBrk="1" hangingPunct="1">
              <a:lnSpc>
                <a:spcPct val="90000"/>
              </a:lnSpc>
            </a:pPr>
            <a:r>
              <a:rPr lang="fr-CA" sz="2000" smtClean="0"/>
              <a:t>Veto des P5</a:t>
            </a:r>
          </a:p>
          <a:p>
            <a:pPr eaLnBrk="1" hangingPunct="1">
              <a:lnSpc>
                <a:spcPct val="90000"/>
              </a:lnSpc>
            </a:pPr>
            <a:r>
              <a:rPr lang="fr-CA" sz="2400" smtClean="0"/>
              <a:t>Accent davantage mis sur les droits de la personne, les questions économiques et sociales, la décolonisation</a:t>
            </a:r>
          </a:p>
          <a:p>
            <a:pPr eaLnBrk="1" hangingPunct="1">
              <a:lnSpc>
                <a:spcPct val="90000"/>
              </a:lnSpc>
            </a:pPr>
            <a:endParaRPr lang="fr-CA" sz="2400" smtClean="0"/>
          </a:p>
          <a:p>
            <a:pPr eaLnBrk="1" hangingPunct="1">
              <a:lnSpc>
                <a:spcPct val="90000"/>
              </a:lnSpc>
            </a:pPr>
            <a:r>
              <a:rPr lang="fr-CA" sz="2400" smtClean="0"/>
              <a:t>Engagement approfondi envers l’ONU en Occident</a:t>
            </a:r>
          </a:p>
          <a:p>
            <a:pPr lvl="1" eaLnBrk="1" hangingPunct="1">
              <a:lnSpc>
                <a:spcPct val="90000"/>
              </a:lnSpc>
            </a:pPr>
            <a:r>
              <a:rPr lang="fr-CA" sz="2000" smtClean="0"/>
              <a:t>Adhésion des É.-U., par ex., appui canadien</a:t>
            </a:r>
          </a:p>
          <a:p>
            <a:pPr eaLnBrk="1" hangingPunct="1">
              <a:lnSpc>
                <a:spcPct val="90000"/>
              </a:lnSpc>
            </a:pPr>
            <a:r>
              <a:rPr lang="fr-CA" sz="2400" smtClean="0">
                <a:cs typeface="Times New Roman" pitchFamily="18" charset="0"/>
              </a:rPr>
              <a:t>« </a:t>
            </a:r>
            <a:r>
              <a:rPr lang="fr-CA" sz="2400" smtClean="0"/>
              <a:t>Volonté politique</a:t>
            </a:r>
            <a:r>
              <a:rPr lang="fr-CA" sz="2400" smtClean="0">
                <a:cs typeface="Times New Roman" pitchFamily="18" charset="0"/>
              </a:rPr>
              <a:t> » accrue,</a:t>
            </a:r>
            <a:r>
              <a:rPr lang="fr-CA" sz="2400" smtClean="0"/>
              <a:t> MAIS limitations en raison de la guerre froide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509588" y="1903413"/>
            <a:ext cx="9144001"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CA"/>
          </a:p>
        </p:txBody>
      </p:sp>
      <p:sp>
        <p:nvSpPr>
          <p:cNvPr id="35843" name="Rectangle 3"/>
          <p:cNvSpPr>
            <a:spLocks noChangeArrowheads="1"/>
          </p:cNvSpPr>
          <p:nvPr/>
        </p:nvSpPr>
        <p:spPr bwMode="auto">
          <a:xfrm>
            <a:off x="587375" y="-3846513"/>
            <a:ext cx="91440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fr-CA"/>
          </a:p>
        </p:txBody>
      </p:sp>
      <p:grpSp>
        <p:nvGrpSpPr>
          <p:cNvPr id="35844" name="Group 4"/>
          <p:cNvGrpSpPr>
            <a:grpSpLocks/>
          </p:cNvGrpSpPr>
          <p:nvPr/>
        </p:nvGrpSpPr>
        <p:grpSpPr bwMode="auto">
          <a:xfrm>
            <a:off x="5159375" y="-3846513"/>
            <a:ext cx="0" cy="984250"/>
            <a:chOff x="0" y="4320"/>
            <a:chExt cx="0" cy="620"/>
          </a:xfrm>
        </p:grpSpPr>
        <p:sp>
          <p:nvSpPr>
            <p:cNvPr id="35865" name="Rectangle 5"/>
            <p:cNvSpPr>
              <a:spLocks noChangeArrowheads="1"/>
            </p:cNvSpPr>
            <p:nvPr/>
          </p:nvSpPr>
          <p:spPr bwMode="auto">
            <a:xfrm>
              <a:off x="0" y="4320"/>
              <a:ext cx="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fr-CA"/>
            </a:p>
          </p:txBody>
        </p:sp>
        <p:sp>
          <p:nvSpPr>
            <p:cNvPr id="35866" name="Rectangle 6"/>
            <p:cNvSpPr>
              <a:spLocks noChangeArrowheads="1"/>
            </p:cNvSpPr>
            <p:nvPr/>
          </p:nvSpPr>
          <p:spPr bwMode="auto">
            <a:xfrm>
              <a:off x="0" y="4651"/>
              <a:ext cx="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fr-CA"/>
            </a:p>
          </p:txBody>
        </p:sp>
      </p:grpSp>
      <p:sp>
        <p:nvSpPr>
          <p:cNvPr id="35845" name="Rectangle 7"/>
          <p:cNvSpPr>
            <a:spLocks noChangeArrowheads="1"/>
          </p:cNvSpPr>
          <p:nvPr/>
        </p:nvSpPr>
        <p:spPr bwMode="auto">
          <a:xfrm>
            <a:off x="2362200" y="1143000"/>
            <a:ext cx="41608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35846" name="Rectangle 8"/>
          <p:cNvSpPr>
            <a:spLocks noChangeArrowheads="1"/>
          </p:cNvSpPr>
          <p:nvPr/>
        </p:nvSpPr>
        <p:spPr bwMode="auto">
          <a:xfrm>
            <a:off x="4289425" y="3709988"/>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35847" name="Rectangle 9"/>
          <p:cNvSpPr>
            <a:spLocks noChangeArrowheads="1"/>
          </p:cNvSpPr>
          <p:nvPr/>
        </p:nvSpPr>
        <p:spPr bwMode="auto">
          <a:xfrm>
            <a:off x="3995738" y="3357563"/>
            <a:ext cx="1747837"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lang="fr-CA" sz="1800" b="1"/>
              <a:t>Assemblée générale</a:t>
            </a:r>
          </a:p>
          <a:p>
            <a:pPr algn="ctr" defTabSz="762000" eaLnBrk="0" hangingPunct="0"/>
            <a:r>
              <a:rPr lang="fr-CA" sz="1800" b="1"/>
              <a:t>(192)</a:t>
            </a:r>
          </a:p>
        </p:txBody>
      </p:sp>
      <p:sp>
        <p:nvSpPr>
          <p:cNvPr id="35848" name="Rectangle 10"/>
          <p:cNvSpPr>
            <a:spLocks noChangeArrowheads="1"/>
          </p:cNvSpPr>
          <p:nvPr/>
        </p:nvSpPr>
        <p:spPr bwMode="auto">
          <a:xfrm>
            <a:off x="7024688" y="3352800"/>
            <a:ext cx="1876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eaLnBrk="0" hangingPunct="0"/>
            <a:r>
              <a:rPr lang="fr-CA" sz="1800" b="1"/>
              <a:t>Conseil de tutelle</a:t>
            </a:r>
          </a:p>
        </p:txBody>
      </p:sp>
      <p:sp>
        <p:nvSpPr>
          <p:cNvPr id="35849" name="Rectangle 11"/>
          <p:cNvSpPr>
            <a:spLocks noChangeArrowheads="1"/>
          </p:cNvSpPr>
          <p:nvPr/>
        </p:nvSpPr>
        <p:spPr bwMode="auto">
          <a:xfrm>
            <a:off x="342900" y="5807075"/>
            <a:ext cx="2405063"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lang="fr-CA" sz="1800" b="1"/>
              <a:t>Cour internationale de Justice </a:t>
            </a:r>
          </a:p>
          <a:p>
            <a:pPr algn="ctr" defTabSz="762000" eaLnBrk="0" hangingPunct="0"/>
            <a:r>
              <a:rPr lang="fr-CA" sz="1800" b="1"/>
              <a:t>(15)</a:t>
            </a:r>
          </a:p>
        </p:txBody>
      </p:sp>
      <p:sp>
        <p:nvSpPr>
          <p:cNvPr id="35850" name="Rectangle 12"/>
          <p:cNvSpPr>
            <a:spLocks noChangeArrowheads="1"/>
          </p:cNvSpPr>
          <p:nvPr/>
        </p:nvSpPr>
        <p:spPr bwMode="auto">
          <a:xfrm>
            <a:off x="6629400" y="6035675"/>
            <a:ext cx="2354263"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lang="fr-CA" sz="1800" b="1"/>
              <a:t>Conseil économique et social (54)</a:t>
            </a:r>
          </a:p>
        </p:txBody>
      </p:sp>
      <p:sp>
        <p:nvSpPr>
          <p:cNvPr id="184333" name="Rectangle 13"/>
          <p:cNvSpPr>
            <a:spLocks noChangeArrowheads="1"/>
          </p:cNvSpPr>
          <p:nvPr/>
        </p:nvSpPr>
        <p:spPr bwMode="auto">
          <a:xfrm>
            <a:off x="7332663" y="5556250"/>
            <a:ext cx="1825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defRPr/>
            </a:pPr>
            <a:endParaRPr lang="fr-CA" sz="1600" b="1">
              <a:effectLst>
                <a:outerShdw blurRad="38100" dist="38100" dir="2700000" algn="tl">
                  <a:srgbClr val="FFFFFF"/>
                </a:outerShdw>
              </a:effectLst>
            </a:endParaRPr>
          </a:p>
        </p:txBody>
      </p:sp>
      <p:sp>
        <p:nvSpPr>
          <p:cNvPr id="35852" name="Rectangle 14"/>
          <p:cNvSpPr>
            <a:spLocks noChangeArrowheads="1"/>
          </p:cNvSpPr>
          <p:nvPr/>
        </p:nvSpPr>
        <p:spPr bwMode="auto">
          <a:xfrm>
            <a:off x="838200" y="3352800"/>
            <a:ext cx="1430338"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a:r>
              <a:rPr lang="fr-CA" sz="1800" b="1"/>
              <a:t>Conseil de sécurité</a:t>
            </a:r>
          </a:p>
          <a:p>
            <a:pPr algn="ctr" defTabSz="762000" eaLnBrk="0" hangingPunct="0"/>
            <a:r>
              <a:rPr lang="fr-CA" sz="1800" b="1"/>
              <a:t>(5+10)</a:t>
            </a:r>
          </a:p>
        </p:txBody>
      </p:sp>
      <p:sp>
        <p:nvSpPr>
          <p:cNvPr id="35853" name="Rectangle 20"/>
          <p:cNvSpPr>
            <a:spLocks noChangeArrowheads="1"/>
          </p:cNvSpPr>
          <p:nvPr/>
        </p:nvSpPr>
        <p:spPr bwMode="auto">
          <a:xfrm>
            <a:off x="4191000" y="6157913"/>
            <a:ext cx="1646238"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lang="fr-CA" sz="1800" b="1"/>
              <a:t>Secrétariat</a:t>
            </a:r>
            <a:r>
              <a:rPr lang="fr-CA"/>
              <a:t> </a:t>
            </a:r>
          </a:p>
        </p:txBody>
      </p:sp>
      <p:sp>
        <p:nvSpPr>
          <p:cNvPr id="35854" name="Rectangle 21"/>
          <p:cNvSpPr>
            <a:spLocks noChangeArrowheads="1"/>
          </p:cNvSpPr>
          <p:nvPr/>
        </p:nvSpPr>
        <p:spPr bwMode="auto">
          <a:xfrm>
            <a:off x="4311650" y="3024188"/>
            <a:ext cx="735647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fr-CA"/>
          </a:p>
        </p:txBody>
      </p:sp>
      <p:sp>
        <p:nvSpPr>
          <p:cNvPr id="35855" name="AutoShape 23" descr="9nytr29"/>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p>
        </p:txBody>
      </p:sp>
      <p:sp>
        <p:nvSpPr>
          <p:cNvPr id="35856" name="AutoShape 24" descr="9nytr29"/>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p>
        </p:txBody>
      </p:sp>
      <p:sp>
        <p:nvSpPr>
          <p:cNvPr id="35857" name="AutoShape 25" descr="9nytr29"/>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p>
        </p:txBody>
      </p:sp>
      <p:pic>
        <p:nvPicPr>
          <p:cNvPr id="35858" name="Picture 26" descr="6352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2400" y="2133600"/>
            <a:ext cx="175895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9" name="Picture 27" descr="4099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 y="2209800"/>
            <a:ext cx="16002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0" name="Picture 28" descr="UN%20Secretaria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95800" y="4711700"/>
            <a:ext cx="914400" cy="121920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5861" name="Picture 29" descr="ecosoc"/>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67600" y="4953000"/>
            <a:ext cx="1219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2" name="Picture 30" descr="palacesm"/>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38200" y="4800600"/>
            <a:ext cx="10668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3" name="Picture 31" descr="un50-00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315200" y="2209800"/>
            <a:ext cx="1279525"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4" name="Text Box 37"/>
          <p:cNvSpPr txBox="1">
            <a:spLocks noChangeArrowheads="1"/>
          </p:cNvSpPr>
          <p:nvPr/>
        </p:nvSpPr>
        <p:spPr bwMode="auto">
          <a:xfrm>
            <a:off x="539750" y="280988"/>
            <a:ext cx="80645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CA" sz="3600"/>
              <a:t>Les six organes principaux de l’ONU</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9388" y="228600"/>
            <a:ext cx="8640762" cy="752475"/>
          </a:xfrm>
        </p:spPr>
        <p:txBody>
          <a:bodyPr/>
          <a:lstStyle/>
          <a:p>
            <a:pPr eaLnBrk="1" hangingPunct="1"/>
            <a:r>
              <a:rPr lang="fr-CA" sz="3200" smtClean="0"/>
              <a:t>Famille grandissante des organismes de l’ONU</a:t>
            </a:r>
          </a:p>
        </p:txBody>
      </p:sp>
      <p:pic>
        <p:nvPicPr>
          <p:cNvPr id="36867" name="Picture 3" descr="ma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58888" y="1125538"/>
            <a:ext cx="6553200" cy="556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fr-CA" smtClean="0"/>
              <a:t>Événements sélectionnés</a:t>
            </a:r>
          </a:p>
        </p:txBody>
      </p:sp>
      <p:sp>
        <p:nvSpPr>
          <p:cNvPr id="37891" name="Rectangle 3"/>
          <p:cNvSpPr>
            <a:spLocks noGrp="1" noChangeArrowheads="1"/>
          </p:cNvSpPr>
          <p:nvPr>
            <p:ph type="body" sz="half" idx="2"/>
          </p:nvPr>
        </p:nvSpPr>
        <p:spPr>
          <a:xfrm>
            <a:off x="5219700" y="4797425"/>
            <a:ext cx="3306763" cy="914400"/>
          </a:xfrm>
        </p:spPr>
        <p:txBody>
          <a:bodyPr/>
          <a:lstStyle/>
          <a:p>
            <a:pPr marL="0" indent="0" eaLnBrk="1" hangingPunct="1">
              <a:buFontTx/>
              <a:buNone/>
            </a:pPr>
            <a:r>
              <a:rPr lang="fr-CA" sz="2400" smtClean="0"/>
              <a:t>Siège de la Chine communiste (1971)</a:t>
            </a:r>
          </a:p>
        </p:txBody>
      </p:sp>
      <p:sp>
        <p:nvSpPr>
          <p:cNvPr id="37892" name="Text Box 6"/>
          <p:cNvSpPr txBox="1">
            <a:spLocks noChangeArrowheads="1"/>
          </p:cNvSpPr>
          <p:nvPr/>
        </p:nvSpPr>
        <p:spPr bwMode="auto">
          <a:xfrm>
            <a:off x="539750" y="4724400"/>
            <a:ext cx="38258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CA"/>
              <a:t>Déclaration universelle des droits de l’homme (1948)</a:t>
            </a:r>
          </a:p>
        </p:txBody>
      </p:sp>
      <p:pic>
        <p:nvPicPr>
          <p:cNvPr id="37893" name="Picture 8" descr="PRC_seated_15Nov71_un50-052"/>
          <p:cNvPicPr>
            <a:picLocks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4572000" y="1844675"/>
            <a:ext cx="3962400" cy="2600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4" name="Picture 9" descr="UDHR_ElRoosevelt_un50-02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3850" y="1844675"/>
            <a:ext cx="3886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10" descr="humphrey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17663" y="5641975"/>
            <a:ext cx="1296987"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type="title"/>
          </p:nvPr>
        </p:nvSpPr>
        <p:spPr>
          <a:xfrm>
            <a:off x="609600" y="228600"/>
            <a:ext cx="8534400" cy="1066800"/>
          </a:xfrm>
        </p:spPr>
        <p:txBody>
          <a:bodyPr/>
          <a:lstStyle/>
          <a:p>
            <a:pPr eaLnBrk="1" hangingPunct="1">
              <a:defRPr/>
            </a:pPr>
            <a:r>
              <a:rPr lang="fr-CA" sz="3600" dirty="0" smtClean="0">
                <a:effectLst>
                  <a:outerShdw blurRad="38100" dist="38100" dir="2700000" algn="tl">
                    <a:srgbClr val="FFFFFF"/>
                  </a:outerShdw>
                </a:effectLst>
                <a:cs typeface="Times New Roman" pitchFamily="18" charset="0"/>
              </a:rPr>
              <a:t>« Intervention militaire »</a:t>
            </a:r>
            <a:r>
              <a:rPr lang="fr-CA" sz="3600" dirty="0" smtClean="0">
                <a:effectLst>
                  <a:outerShdw blurRad="38100" dist="38100" dir="2700000" algn="tl">
                    <a:srgbClr val="FFFFFF"/>
                  </a:outerShdw>
                </a:effectLst>
              </a:rPr>
              <a:t> de 1950 en Corée : justification de la sécurité collective</a:t>
            </a:r>
          </a:p>
        </p:txBody>
      </p:sp>
      <p:pic>
        <p:nvPicPr>
          <p:cNvPr id="38915" name="Picture 4" descr="KoreanWar_Res_Jeep&amp;Artillery_UNPhoto3208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1539875"/>
            <a:ext cx="62484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title"/>
          </p:nvPr>
        </p:nvSpPr>
        <p:spPr>
          <a:xfrm>
            <a:off x="2170113" y="228600"/>
            <a:ext cx="6211887" cy="990600"/>
          </a:xfrm>
        </p:spPr>
        <p:txBody>
          <a:bodyPr/>
          <a:lstStyle/>
          <a:p>
            <a:pPr eaLnBrk="1" hangingPunct="1"/>
            <a:r>
              <a:rPr lang="fr-CA" smtClean="0"/>
              <a:t>Leadership des É.-U.</a:t>
            </a:r>
          </a:p>
        </p:txBody>
      </p:sp>
      <p:sp>
        <p:nvSpPr>
          <p:cNvPr id="39939" name="Text Box 7"/>
          <p:cNvSpPr txBox="1">
            <a:spLocks noChangeArrowheads="1"/>
          </p:cNvSpPr>
          <p:nvPr/>
        </p:nvSpPr>
        <p:spPr bwMode="auto">
          <a:xfrm rot="5400000">
            <a:off x="8566944" y="3839369"/>
            <a:ext cx="57308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ONU</a:t>
            </a:r>
          </a:p>
        </p:txBody>
      </p:sp>
      <p:pic>
        <p:nvPicPr>
          <p:cNvPr id="39940" name="Picture 8" descr="KoreanWar_RussianTruckonRails_Supplies_USArmy_Dec50_UNPhoto3279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7825" y="350838"/>
            <a:ext cx="8388350"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10" descr="Wilson_Portrait_Light_Penetrat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4724400"/>
            <a:ext cx="17780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11" descr="Truman">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000" y="304800"/>
            <a:ext cx="15716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 Box 14"/>
          <p:cNvSpPr txBox="1">
            <a:spLocks noChangeArrowheads="1"/>
          </p:cNvSpPr>
          <p:nvPr/>
        </p:nvSpPr>
        <p:spPr bwMode="auto">
          <a:xfrm>
            <a:off x="2174875" y="411163"/>
            <a:ext cx="6105525"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CA" sz="4400" dirty="0" smtClean="0">
                <a:solidFill>
                  <a:schemeClr val="tx2"/>
                </a:solidFill>
                <a:latin typeface="+mj-lt"/>
                <a:ea typeface="+mj-ea"/>
                <a:cs typeface="+mj-cs"/>
              </a:rPr>
              <a:t>Leadership </a:t>
            </a:r>
            <a:r>
              <a:rPr lang="fr-CA" sz="4400" dirty="0">
                <a:solidFill>
                  <a:schemeClr val="tx2"/>
                </a:solidFill>
                <a:latin typeface="+mj-lt"/>
                <a:ea typeface="+mj-ea"/>
                <a:cs typeface="+mj-cs"/>
              </a:rPr>
              <a:t>des États-Unis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
          <p:cNvSpPr txBox="1">
            <a:spLocks noChangeArrowheads="1"/>
          </p:cNvSpPr>
          <p:nvPr/>
        </p:nvSpPr>
        <p:spPr bwMode="auto">
          <a:xfrm>
            <a:off x="514350" y="5202238"/>
            <a:ext cx="5045075"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Stephenson-Zorin, </a:t>
            </a:r>
            <a:br>
              <a:rPr lang="en-US"/>
            </a:br>
            <a:r>
              <a:rPr lang="en-US"/>
              <a:t>debat au Conseil de sécurité </a:t>
            </a:r>
          </a:p>
          <a:p>
            <a:pPr eaLnBrk="1" hangingPunct="1"/>
            <a:r>
              <a:rPr lang="en-US"/>
              <a:t>          – 25 Octobre</a:t>
            </a:r>
          </a:p>
          <a:p>
            <a:pPr eaLnBrk="1" hangingPunct="1"/>
            <a:endParaRPr lang="en-US"/>
          </a:p>
        </p:txBody>
      </p:sp>
      <p:pic>
        <p:nvPicPr>
          <p:cNvPr id="40963"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713" y="225425"/>
            <a:ext cx="3498850"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4"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05138" y="2060575"/>
            <a:ext cx="3498850"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5"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49875" y="4006850"/>
            <a:ext cx="3505200" cy="238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p:cNvSpPr>
            <a:spLocks noChangeArrowheads="1"/>
          </p:cNvSpPr>
          <p:nvPr/>
        </p:nvSpPr>
        <p:spPr bwMode="auto">
          <a:xfrm>
            <a:off x="4265613" y="115888"/>
            <a:ext cx="4572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sz="3200"/>
              <a:t>La crise des missiles de Cuba, </a:t>
            </a:r>
            <a:r>
              <a:rPr lang="en-US" sz="3200"/>
              <a:t>Octobre 1962</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
            <a:ext cx="9123363" cy="7014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fr-CA" smtClean="0"/>
              <a:t>Internationalisme canadien</a:t>
            </a:r>
          </a:p>
        </p:txBody>
      </p:sp>
      <p:sp>
        <p:nvSpPr>
          <p:cNvPr id="112643" name="Rectangle 3"/>
          <p:cNvSpPr>
            <a:spLocks noGrp="1" noChangeArrowheads="1"/>
          </p:cNvSpPr>
          <p:nvPr>
            <p:ph type="body" idx="1"/>
          </p:nvPr>
        </p:nvSpPr>
        <p:spPr>
          <a:xfrm>
            <a:off x="323850" y="1592263"/>
            <a:ext cx="6230938" cy="5149850"/>
          </a:xfrm>
        </p:spPr>
        <p:txBody>
          <a:bodyPr/>
          <a:lstStyle/>
          <a:p>
            <a:pPr marL="0" indent="0" eaLnBrk="1" hangingPunct="1">
              <a:buFontTx/>
              <a:buNone/>
              <a:defRPr/>
            </a:pPr>
            <a:r>
              <a:rPr lang="fr-CA" sz="2800" kern="1200" dirty="0">
                <a:solidFill>
                  <a:srgbClr val="000000"/>
                </a:solidFill>
                <a:cs typeface="Times New Roman" pitchFamily="18" charset="0"/>
              </a:rPr>
              <a:t>« La vocation de l’ONU est la vocation du Canada » </a:t>
            </a:r>
            <a:r>
              <a:rPr lang="fr-CA" sz="1500" kern="1200" dirty="0">
                <a:solidFill>
                  <a:srgbClr val="000000"/>
                </a:solidFill>
                <a:cs typeface="Times New Roman" pitchFamily="18" charset="0"/>
              </a:rPr>
              <a:t>[Traduction]  </a:t>
            </a:r>
          </a:p>
          <a:p>
            <a:pPr marL="1146175" lvl="1" indent="-282575" eaLnBrk="1" hangingPunct="1">
              <a:defRPr/>
            </a:pPr>
            <a:r>
              <a:rPr lang="fr-CA" sz="2400" kern="1200" dirty="0">
                <a:solidFill>
                  <a:srgbClr val="000000"/>
                </a:solidFill>
                <a:ea typeface="+mn-ea"/>
                <a:cs typeface="Times New Roman" pitchFamily="18" charset="0"/>
              </a:rPr>
              <a:t>Louis Saint-Laurent, secrétaire </a:t>
            </a:r>
            <a:r>
              <a:rPr lang="fr-CA" sz="2400" kern="1200" dirty="0" smtClean="0">
                <a:solidFill>
                  <a:srgbClr val="000000"/>
                </a:solidFill>
                <a:ea typeface="+mn-ea"/>
                <a:cs typeface="Times New Roman" pitchFamily="18" charset="0"/>
              </a:rPr>
              <a:t>d’État </a:t>
            </a:r>
            <a:r>
              <a:rPr lang="fr-CA" sz="2400" kern="1200" dirty="0">
                <a:solidFill>
                  <a:srgbClr val="000000"/>
                </a:solidFill>
                <a:ea typeface="+mn-ea"/>
                <a:cs typeface="Times New Roman" pitchFamily="18" charset="0"/>
              </a:rPr>
              <a:t>aux Affaires extérieures, 1946</a:t>
            </a:r>
          </a:p>
          <a:p>
            <a:pPr marL="1146175" lvl="1" indent="-282575" eaLnBrk="1" hangingPunct="1">
              <a:defRPr/>
            </a:pPr>
            <a:endParaRPr lang="fr-CA" sz="2400" dirty="0" smtClean="0">
              <a:solidFill>
                <a:srgbClr val="000000"/>
              </a:solidFill>
              <a:latin typeface="Arial Unicode MS" pitchFamily="34" charset="-128"/>
              <a:cs typeface="Times New Roman" pitchFamily="18" charset="0"/>
            </a:endParaRPr>
          </a:p>
          <a:p>
            <a:pPr marL="0" indent="0" eaLnBrk="1" hangingPunct="1">
              <a:buFontTx/>
              <a:buNone/>
              <a:defRPr/>
            </a:pPr>
            <a:r>
              <a:rPr lang="fr-CA" sz="2800" dirty="0">
                <a:solidFill>
                  <a:srgbClr val="000000"/>
                </a:solidFill>
                <a:cs typeface="Times New Roman" pitchFamily="18" charset="0"/>
              </a:rPr>
              <a:t>Contribution </a:t>
            </a:r>
            <a:r>
              <a:rPr lang="fr-CA" sz="2800" dirty="0" smtClean="0">
                <a:solidFill>
                  <a:srgbClr val="000000"/>
                </a:solidFill>
                <a:cs typeface="Times New Roman" pitchFamily="18" charset="0"/>
              </a:rPr>
              <a:t>au commandement</a:t>
            </a:r>
          </a:p>
          <a:p>
            <a:pPr marL="0" indent="0" eaLnBrk="1" hangingPunct="1">
              <a:buFontTx/>
              <a:buNone/>
              <a:defRPr/>
            </a:pPr>
            <a:r>
              <a:rPr lang="fr-CA" sz="2800" dirty="0" smtClean="0">
                <a:solidFill>
                  <a:srgbClr val="000000"/>
                </a:solidFill>
                <a:cs typeface="Times New Roman" pitchFamily="18" charset="0"/>
              </a:rPr>
              <a:t>de l’ONU en </a:t>
            </a:r>
            <a:r>
              <a:rPr lang="fr-CA" sz="2800" dirty="0">
                <a:solidFill>
                  <a:srgbClr val="000000"/>
                </a:solidFill>
                <a:cs typeface="Times New Roman" pitchFamily="18" charset="0"/>
              </a:rPr>
              <a:t>Corée</a:t>
            </a:r>
          </a:p>
          <a:p>
            <a:pPr marL="1146175" lvl="1" indent="-282575" eaLnBrk="1" hangingPunct="1">
              <a:lnSpc>
                <a:spcPct val="90000"/>
              </a:lnSpc>
              <a:defRPr/>
            </a:pPr>
            <a:r>
              <a:rPr lang="fr-CA" sz="2400" dirty="0">
                <a:solidFill>
                  <a:srgbClr val="000000"/>
                </a:solidFill>
                <a:cs typeface="Times New Roman" pitchFamily="18" charset="0"/>
              </a:rPr>
              <a:t>27 000 militaires</a:t>
            </a:r>
          </a:p>
          <a:p>
            <a:pPr marL="1146175" lvl="1" indent="-282575" eaLnBrk="1" hangingPunct="1">
              <a:defRPr/>
            </a:pPr>
            <a:r>
              <a:rPr lang="fr-CA" sz="2000" dirty="0">
                <a:solidFill>
                  <a:srgbClr val="000000"/>
                </a:solidFill>
                <a:cs typeface="Times New Roman" pitchFamily="18" charset="0"/>
              </a:rPr>
              <a:t>Plus de 500 morts</a:t>
            </a:r>
          </a:p>
        </p:txBody>
      </p:sp>
      <p:sp>
        <p:nvSpPr>
          <p:cNvPr id="43012" name="Text Box 6"/>
          <p:cNvSpPr txBox="1">
            <a:spLocks noChangeArrowheads="1"/>
          </p:cNvSpPr>
          <p:nvPr/>
        </p:nvSpPr>
        <p:spPr bwMode="auto">
          <a:xfrm rot="5400000">
            <a:off x="6688137" y="5799138"/>
            <a:ext cx="657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CA" sz="1600"/>
              <a:t>MDN</a:t>
            </a:r>
          </a:p>
        </p:txBody>
      </p:sp>
      <p:pic>
        <p:nvPicPr>
          <p:cNvPr id="43013" name="Picture 7" descr="st-lauren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86600" y="1676400"/>
            <a:ext cx="17145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8" descr="Korea_UNFlagRaising_Jan51_pa142230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05400" y="3962400"/>
            <a:ext cx="17430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23850" y="260350"/>
            <a:ext cx="8548688" cy="990600"/>
          </a:xfrm>
        </p:spPr>
        <p:txBody>
          <a:bodyPr/>
          <a:lstStyle/>
          <a:p>
            <a:pPr eaLnBrk="1" hangingPunct="1"/>
            <a:r>
              <a:rPr lang="fr-CA" sz="3600" smtClean="0">
                <a:cs typeface="Times New Roman" pitchFamily="18" charset="0"/>
              </a:rPr>
              <a:t>« </a:t>
            </a:r>
            <a:r>
              <a:rPr lang="fr-CA" sz="3600" smtClean="0"/>
              <a:t>Âge d’or</a:t>
            </a:r>
            <a:r>
              <a:rPr lang="fr-CA" sz="3600" smtClean="0">
                <a:cs typeface="Times New Roman" pitchFamily="18" charset="0"/>
              </a:rPr>
              <a:t> »</a:t>
            </a:r>
            <a:r>
              <a:rPr lang="fr-CA" sz="3600" smtClean="0"/>
              <a:t> de la diplomatie canadienne, de </a:t>
            </a:r>
            <a:r>
              <a:rPr lang="fr-CA" sz="3600" smtClean="0">
                <a:solidFill>
                  <a:schemeClr val="tx1"/>
                </a:solidFill>
              </a:rPr>
              <a:t>1945 à 1957</a:t>
            </a:r>
          </a:p>
        </p:txBody>
      </p:sp>
      <p:sp>
        <p:nvSpPr>
          <p:cNvPr id="44035" name="Rectangle 3"/>
          <p:cNvSpPr>
            <a:spLocks noGrp="1" noChangeArrowheads="1"/>
          </p:cNvSpPr>
          <p:nvPr>
            <p:ph type="body" idx="1"/>
          </p:nvPr>
        </p:nvSpPr>
        <p:spPr>
          <a:xfrm>
            <a:off x="457200" y="1562100"/>
            <a:ext cx="4876800" cy="1524000"/>
          </a:xfrm>
        </p:spPr>
        <p:txBody>
          <a:bodyPr/>
          <a:lstStyle/>
          <a:p>
            <a:pPr eaLnBrk="1" hangingPunct="1">
              <a:lnSpc>
                <a:spcPct val="90000"/>
              </a:lnSpc>
              <a:buFontTx/>
              <a:buNone/>
            </a:pPr>
            <a:r>
              <a:rPr lang="fr-CA" sz="2000" b="1" smtClean="0"/>
              <a:t>Général Andrew McNaughton</a:t>
            </a:r>
            <a:r>
              <a:rPr lang="fr-CA" sz="1800" smtClean="0"/>
              <a:t>  </a:t>
            </a:r>
          </a:p>
          <a:p>
            <a:pPr lvl="1" eaLnBrk="1" hangingPunct="1">
              <a:lnSpc>
                <a:spcPct val="90000"/>
              </a:lnSpc>
            </a:pPr>
            <a:r>
              <a:rPr lang="fr-CA" sz="1800" smtClean="0"/>
              <a:t>Premier délégué permanent du Canada à l’ONU, à New York,1948; président du Conseil de sécurité, 1949</a:t>
            </a:r>
          </a:p>
        </p:txBody>
      </p:sp>
      <p:sp>
        <p:nvSpPr>
          <p:cNvPr id="44036" name="Rectangle 5"/>
          <p:cNvSpPr>
            <a:spLocks noChangeArrowheads="1"/>
          </p:cNvSpPr>
          <p:nvPr/>
        </p:nvSpPr>
        <p:spPr bwMode="auto">
          <a:xfrm>
            <a:off x="457200" y="2743200"/>
            <a:ext cx="441960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fr-CA" sz="2000" b="1"/>
              <a:t>Brigadier Harry Angle</a:t>
            </a:r>
          </a:p>
          <a:p>
            <a:pPr marL="742950" lvl="1" indent="-285750">
              <a:lnSpc>
                <a:spcPct val="90000"/>
              </a:lnSpc>
              <a:spcBef>
                <a:spcPct val="20000"/>
              </a:spcBef>
              <a:buFontTx/>
              <a:buChar char="–"/>
            </a:pPr>
            <a:r>
              <a:rPr lang="fr-CA" sz="1800"/>
              <a:t>Chef du Groupe d’observateurs militaires, UNMOGIP, juillet 1950</a:t>
            </a:r>
          </a:p>
          <a:p>
            <a:pPr marL="742950" lvl="1" indent="-285750">
              <a:lnSpc>
                <a:spcPct val="90000"/>
              </a:lnSpc>
              <a:spcBef>
                <a:spcPct val="20000"/>
              </a:spcBef>
              <a:buFontTx/>
              <a:buChar char="–"/>
            </a:pPr>
            <a:r>
              <a:rPr lang="fr-CA" sz="1800"/>
              <a:t>Premier canadien à mourir dans le cadre d’une mission de maintien de la paix</a:t>
            </a:r>
          </a:p>
          <a:p>
            <a:pPr marL="742950" lvl="1" indent="-285750">
              <a:lnSpc>
                <a:spcPct val="90000"/>
              </a:lnSpc>
              <a:spcBef>
                <a:spcPct val="20000"/>
              </a:spcBef>
              <a:buFontTx/>
              <a:buChar char="–"/>
            </a:pPr>
            <a:endParaRPr lang="fr-CA" sz="1800"/>
          </a:p>
          <a:p>
            <a:pPr marL="342900" indent="-342900">
              <a:lnSpc>
                <a:spcPct val="90000"/>
              </a:lnSpc>
              <a:spcBef>
                <a:spcPct val="20000"/>
              </a:spcBef>
            </a:pPr>
            <a:r>
              <a:rPr lang="fr-CA" sz="2000" b="1"/>
              <a:t>Lieutenant-général Tommy Burns</a:t>
            </a:r>
          </a:p>
          <a:p>
            <a:pPr marL="742950" lvl="1" indent="-285750">
              <a:lnSpc>
                <a:spcPct val="90000"/>
              </a:lnSpc>
              <a:spcBef>
                <a:spcPct val="20000"/>
              </a:spcBef>
              <a:buFontTx/>
              <a:buChar char="–"/>
            </a:pPr>
            <a:r>
              <a:rPr lang="fr-CA" sz="1800"/>
              <a:t>Chef d’état-major, ONUST, de 1955 à 1956</a:t>
            </a:r>
          </a:p>
          <a:p>
            <a:pPr marL="742950" lvl="1" indent="-285750">
              <a:lnSpc>
                <a:spcPct val="90000"/>
              </a:lnSpc>
              <a:spcBef>
                <a:spcPct val="20000"/>
              </a:spcBef>
              <a:buFontTx/>
              <a:buChar char="–"/>
            </a:pPr>
            <a:r>
              <a:rPr lang="fr-CA" sz="1800"/>
              <a:t>Premier commandant, Force d’urgence des Nations Unies, de 1956 à 1959</a:t>
            </a:r>
          </a:p>
        </p:txBody>
      </p:sp>
      <p:pic>
        <p:nvPicPr>
          <p:cNvPr id="44037" name="Picture 8" descr="McNaughton_PresSC_194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1447800"/>
            <a:ext cx="16891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9" descr="Burns_UNDisarmCommission_NAC_2189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0" y="4913313"/>
            <a:ext cx="2014538"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10" descr="Angle_PakiMilDel_1949_peaceAME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05400" y="3124200"/>
            <a:ext cx="17526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827088" y="1341438"/>
            <a:ext cx="4614862" cy="4495800"/>
          </a:xfrm>
        </p:spPr>
        <p:txBody>
          <a:bodyPr/>
          <a:lstStyle/>
          <a:p>
            <a:pPr marL="0" indent="0" eaLnBrk="1" hangingPunct="1">
              <a:buFontTx/>
              <a:buNone/>
            </a:pPr>
            <a:r>
              <a:rPr lang="fr-CA" sz="2400" smtClean="0"/>
              <a:t>Union internationale des télécommunications (UIT)</a:t>
            </a:r>
          </a:p>
          <a:p>
            <a:pPr lvl="1" eaLnBrk="1" hangingPunct="1"/>
            <a:r>
              <a:rPr lang="fr-CA" sz="2000" smtClean="0"/>
              <a:t>1865 : Union télégraphique</a:t>
            </a:r>
          </a:p>
          <a:p>
            <a:pPr lvl="1" eaLnBrk="1" hangingPunct="1"/>
            <a:r>
              <a:rPr lang="fr-CA" sz="2000" smtClean="0"/>
              <a:t>Genève</a:t>
            </a:r>
          </a:p>
          <a:p>
            <a:pPr marL="0" indent="0" eaLnBrk="1" hangingPunct="1">
              <a:buFontTx/>
              <a:buNone/>
            </a:pPr>
            <a:endParaRPr lang="fr-CA" sz="2400" smtClean="0"/>
          </a:p>
          <a:p>
            <a:pPr marL="0" indent="0" eaLnBrk="1" hangingPunct="1">
              <a:buFontTx/>
              <a:buNone/>
            </a:pPr>
            <a:endParaRPr lang="fr-CA" sz="2400" smtClean="0"/>
          </a:p>
          <a:p>
            <a:pPr marL="0" indent="0" eaLnBrk="1" hangingPunct="1">
              <a:buFontTx/>
              <a:buNone/>
            </a:pPr>
            <a:endParaRPr lang="fr-CA" sz="2400" smtClean="0"/>
          </a:p>
          <a:p>
            <a:pPr marL="0" indent="0" eaLnBrk="1" hangingPunct="1">
              <a:buFontTx/>
              <a:buNone/>
            </a:pPr>
            <a:endParaRPr lang="fr-CA" sz="2400" smtClean="0"/>
          </a:p>
          <a:p>
            <a:pPr marL="0" indent="0" eaLnBrk="1" hangingPunct="1">
              <a:buFontTx/>
              <a:buNone/>
            </a:pPr>
            <a:r>
              <a:rPr lang="fr-CA" sz="2400" smtClean="0"/>
              <a:t>Union postale universelle (UPU)</a:t>
            </a:r>
          </a:p>
          <a:p>
            <a:pPr lvl="1" eaLnBrk="1" hangingPunct="1"/>
            <a:r>
              <a:rPr lang="fr-CA" sz="2000" smtClean="0"/>
              <a:t>1874 : Berne</a:t>
            </a:r>
          </a:p>
        </p:txBody>
      </p:sp>
      <p:pic>
        <p:nvPicPr>
          <p:cNvPr id="8195" name="Picture 2" descr="File:Flag of UPU.sv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41950" y="4178300"/>
            <a:ext cx="2944813"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File:Flag of ITU.sv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32425" y="1125538"/>
            <a:ext cx="2944813"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fr-CA" smtClean="0"/>
              <a:t>Prix Nobel de la paix de 1957</a:t>
            </a:r>
          </a:p>
        </p:txBody>
      </p:sp>
      <p:sp>
        <p:nvSpPr>
          <p:cNvPr id="45059" name="Rectangle 3"/>
          <p:cNvSpPr>
            <a:spLocks noGrp="1" noChangeArrowheads="1"/>
          </p:cNvSpPr>
          <p:nvPr>
            <p:ph type="body" idx="1"/>
          </p:nvPr>
        </p:nvSpPr>
        <p:spPr>
          <a:xfrm>
            <a:off x="4648200" y="5791200"/>
            <a:ext cx="3810000" cy="1066800"/>
          </a:xfrm>
        </p:spPr>
        <p:txBody>
          <a:bodyPr/>
          <a:lstStyle/>
          <a:p>
            <a:pPr lvl="1" eaLnBrk="1" hangingPunct="1">
              <a:spcBef>
                <a:spcPts val="500"/>
              </a:spcBef>
              <a:spcAft>
                <a:spcPts val="500"/>
              </a:spcAft>
              <a:buFontTx/>
              <a:buNone/>
            </a:pPr>
            <a:r>
              <a:rPr lang="fr-CA" sz="1800" smtClean="0"/>
              <a:t>	Lester B. Pearson, </a:t>
            </a:r>
            <a:br>
              <a:rPr lang="fr-CA" sz="1800" smtClean="0"/>
            </a:br>
            <a:r>
              <a:rPr lang="fr-CA" sz="1800" smtClean="0"/>
              <a:t>Oslo, 11 décembre 1957</a:t>
            </a:r>
          </a:p>
        </p:txBody>
      </p:sp>
      <p:sp>
        <p:nvSpPr>
          <p:cNvPr id="45060" name="Rectangle 5"/>
          <p:cNvSpPr>
            <a:spLocks noChangeArrowheads="1"/>
          </p:cNvSpPr>
          <p:nvPr/>
        </p:nvSpPr>
        <p:spPr bwMode="auto">
          <a:xfrm>
            <a:off x="250825" y="2514600"/>
            <a:ext cx="5041900"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CA">
                <a:cs typeface="Times New Roman" pitchFamily="18" charset="0"/>
              </a:rPr>
              <a:t>« </a:t>
            </a:r>
            <a:r>
              <a:rPr lang="fr-CA"/>
              <a:t>décerné principalement pour le rôle qu’il a joué en vue de mettre fin au conflit du canal de Suez et de résoudre la question du Moyen-Orient par l’intermédiaire des Nations Unies.</a:t>
            </a:r>
            <a:r>
              <a:rPr lang="fr-CA">
                <a:cs typeface="Times New Roman" pitchFamily="18" charset="0"/>
              </a:rPr>
              <a:t> »</a:t>
            </a:r>
            <a:r>
              <a:rPr lang="fr-CA"/>
              <a:t> </a:t>
            </a:r>
            <a:r>
              <a:rPr lang="fr-CA" sz="1500"/>
              <a:t>[Traduction]</a:t>
            </a:r>
          </a:p>
          <a:p>
            <a:pPr eaLnBrk="0" hangingPunct="0">
              <a:spcBef>
                <a:spcPct val="50000"/>
              </a:spcBef>
            </a:pPr>
            <a:r>
              <a:rPr lang="fr-CA"/>
              <a:t> – Comité du prix Nobel norvégien</a:t>
            </a:r>
          </a:p>
        </p:txBody>
      </p:sp>
      <p:pic>
        <p:nvPicPr>
          <p:cNvPr id="45061" name="Picture 6"/>
          <p:cNvPicPr>
            <a:picLocks noChangeArrowheads="1"/>
          </p:cNvPicPr>
          <p:nvPr/>
        </p:nvPicPr>
        <p:blipFill>
          <a:blip r:embed="rId3" cstate="email">
            <a:lum bright="6000"/>
            <a:extLst>
              <a:ext uri="{28A0092B-C50C-407E-A947-70E740481C1C}">
                <a14:useLocalDpi xmlns:a14="http://schemas.microsoft.com/office/drawing/2010/main"/>
              </a:ext>
            </a:extLst>
          </a:blip>
          <a:srcRect/>
          <a:stretch>
            <a:fillRect/>
          </a:stretch>
        </p:blipFill>
        <p:spPr bwMode="auto">
          <a:xfrm>
            <a:off x="5410200" y="1676400"/>
            <a:ext cx="2971800" cy="3925888"/>
          </a:xfrm>
          <a:prstGeom prst="rect">
            <a:avLst/>
          </a:prstGeom>
          <a:noFill/>
          <a:ln w="127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fr-CA" smtClean="0"/>
              <a:t>Évolution du maintien de la paix de l’ONU</a:t>
            </a:r>
          </a:p>
        </p:txBody>
      </p:sp>
      <p:sp>
        <p:nvSpPr>
          <p:cNvPr id="46083" name="Text Box 5"/>
          <p:cNvSpPr txBox="1">
            <a:spLocks noChangeArrowheads="1"/>
          </p:cNvSpPr>
          <p:nvPr/>
        </p:nvSpPr>
        <p:spPr bwMode="auto">
          <a:xfrm>
            <a:off x="1676400" y="4343400"/>
            <a:ext cx="1792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CA"/>
              <a:t>Observateurs</a:t>
            </a:r>
          </a:p>
        </p:txBody>
      </p:sp>
      <p:sp>
        <p:nvSpPr>
          <p:cNvPr id="46084" name="Text Box 6"/>
          <p:cNvSpPr txBox="1">
            <a:spLocks noChangeArrowheads="1"/>
          </p:cNvSpPr>
          <p:nvPr/>
        </p:nvSpPr>
        <p:spPr bwMode="auto">
          <a:xfrm>
            <a:off x="4679950" y="6105525"/>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CA"/>
              <a:t>Forces d’interposition</a:t>
            </a:r>
          </a:p>
        </p:txBody>
      </p:sp>
      <p:pic>
        <p:nvPicPr>
          <p:cNvPr id="46085" name="Picture 7" descr="UNTSO_Jenin-JordanianPoliceArabLegion_Border_1954_UNPhoto4450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400" y="1676400"/>
            <a:ext cx="3352800"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8" descr="UNEF_SandPatrol_un50-04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3344863"/>
            <a:ext cx="4013200"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7" name="Rectangle 3"/>
          <p:cNvSpPr>
            <a:spLocks noGrp="1" noChangeArrowheads="1"/>
          </p:cNvSpPr>
          <p:nvPr>
            <p:ph type="title"/>
          </p:nvPr>
        </p:nvSpPr>
        <p:spPr/>
        <p:txBody>
          <a:bodyPr/>
          <a:lstStyle/>
          <a:p>
            <a:pPr eaLnBrk="1" hangingPunct="1"/>
            <a:r>
              <a:rPr lang="fr-CA" smtClean="0"/>
              <a:t>Expansion du maintien de la paix</a:t>
            </a:r>
          </a:p>
        </p:txBody>
      </p:sp>
      <p:sp>
        <p:nvSpPr>
          <p:cNvPr id="47108" name="Rectangle 4"/>
          <p:cNvSpPr>
            <a:spLocks noGrp="1" noChangeArrowheads="1"/>
          </p:cNvSpPr>
          <p:nvPr>
            <p:ph type="body" idx="1"/>
          </p:nvPr>
        </p:nvSpPr>
        <p:spPr>
          <a:xfrm>
            <a:off x="533400" y="1676400"/>
            <a:ext cx="8229600" cy="4114800"/>
          </a:xfrm>
        </p:spPr>
        <p:txBody>
          <a:bodyPr/>
          <a:lstStyle/>
          <a:p>
            <a:pPr eaLnBrk="1" hangingPunct="1"/>
            <a:r>
              <a:rPr lang="fr-CA" sz="2800" smtClean="0"/>
              <a:t>18 missions pendant la guerre froide, 53 depuis</a:t>
            </a:r>
          </a:p>
          <a:p>
            <a:pPr eaLnBrk="1" hangingPunct="1"/>
            <a:r>
              <a:rPr lang="fr-CA" sz="2800" smtClean="0"/>
              <a:t>Nouveaux mandats, nouveau personnel</a:t>
            </a:r>
          </a:p>
          <a:p>
            <a:pPr lvl="1" eaLnBrk="1" hangingPunct="1"/>
            <a:r>
              <a:rPr lang="fr-CA" sz="2400" smtClean="0"/>
              <a:t>Police civile, civils</a:t>
            </a:r>
          </a:p>
          <a:p>
            <a:pPr eaLnBrk="1" hangingPunct="1"/>
            <a:r>
              <a:rPr lang="fr-CA" sz="2800" smtClean="0"/>
              <a:t>Corée du Nord (de 1992 à aujourd’hui)</a:t>
            </a:r>
          </a:p>
          <a:p>
            <a:pPr lvl="1" eaLnBrk="1" hangingPunct="1"/>
            <a:r>
              <a:rPr lang="fr-CA" sz="2400" smtClean="0"/>
              <a:t>Centre de la situation (de 1993 à aujourd’hui)</a:t>
            </a:r>
          </a:p>
          <a:p>
            <a:pPr lvl="2" eaLnBrk="1" hangingPunct="1"/>
            <a:r>
              <a:rPr lang="fr-CA" sz="2000" smtClean="0"/>
              <a:t>Salle de service 24 heures</a:t>
            </a:r>
          </a:p>
          <a:p>
            <a:pPr lvl="2" eaLnBrk="1" hangingPunct="1"/>
            <a:r>
              <a:rPr lang="fr-CA" sz="2000" smtClean="0"/>
              <a:t>Unité de l’information et de la recherche (de 1994 à 1999)</a:t>
            </a:r>
          </a:p>
          <a:p>
            <a:pPr eaLnBrk="1" hangingPunct="1"/>
            <a:r>
              <a:rPr lang="fr-CA" sz="2800" smtClean="0"/>
              <a:t>Partage du maintien de la paix avec l’OTAN et les organisations régionales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endParaRPr lang="en-CA" smtClean="0"/>
          </a:p>
        </p:txBody>
      </p:sp>
      <p:pic>
        <p:nvPicPr>
          <p:cNvPr id="48131" name="Picture 4" descr="http://www.un.org/fr/peacekeeping/images/mapf.jpg"/>
          <p:cNvPicPr>
            <a:picLocks noChangeAspect="1" noChangeArrowheads="1"/>
          </p:cNvPicPr>
          <p:nvPr/>
        </p:nvPicPr>
        <p:blipFill>
          <a:blip r:embed="rId2" r:link="rId3">
            <a:extLst>
              <a:ext uri="{28A0092B-C50C-407E-A947-70E740481C1C}">
                <a14:useLocalDpi xmlns:a14="http://schemas.microsoft.com/office/drawing/2010/main"/>
              </a:ext>
            </a:extLst>
          </a:blip>
          <a:srcRect/>
          <a:stretch>
            <a:fillRect/>
          </a:stretch>
        </p:blipFill>
        <p:spPr bwMode="auto">
          <a:xfrm>
            <a:off x="0" y="-46038"/>
            <a:ext cx="9139238"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32" name="Group 5"/>
          <p:cNvGrpSpPr>
            <a:grpSpLocks/>
          </p:cNvGrpSpPr>
          <p:nvPr/>
        </p:nvGrpSpPr>
        <p:grpSpPr bwMode="auto">
          <a:xfrm>
            <a:off x="876300" y="1619250"/>
            <a:ext cx="5391150" cy="3867150"/>
            <a:chOff x="1380" y="1005"/>
            <a:chExt cx="8490" cy="6090"/>
          </a:xfrm>
        </p:grpSpPr>
        <p:sp>
          <p:nvSpPr>
            <p:cNvPr id="48138" name="Rectangle 20">
              <a:hlinkClick r:id="rId4"/>
            </p:cNvPr>
            <p:cNvSpPr>
              <a:spLocks noChangeArrowheads="1"/>
            </p:cNvSpPr>
            <p:nvPr/>
          </p:nvSpPr>
          <p:spPr bwMode="auto">
            <a:xfrm>
              <a:off x="2445" y="1035"/>
              <a:ext cx="120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48139" name="Rectangle 19">
              <a:hlinkClick r:id="rId5"/>
            </p:cNvPr>
            <p:cNvSpPr>
              <a:spLocks noChangeArrowheads="1"/>
            </p:cNvSpPr>
            <p:nvPr/>
          </p:nvSpPr>
          <p:spPr bwMode="auto">
            <a:xfrm>
              <a:off x="3810" y="6120"/>
              <a:ext cx="90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48140" name="Rectangle 18">
              <a:hlinkClick r:id="rId6"/>
            </p:cNvPr>
            <p:cNvSpPr>
              <a:spLocks noChangeArrowheads="1"/>
            </p:cNvSpPr>
            <p:nvPr/>
          </p:nvSpPr>
          <p:spPr bwMode="auto">
            <a:xfrm>
              <a:off x="8715" y="1470"/>
              <a:ext cx="1155"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48141" name="Rectangle 17">
              <a:hlinkClick r:id="rId7"/>
            </p:cNvPr>
            <p:cNvSpPr>
              <a:spLocks noChangeArrowheads="1"/>
            </p:cNvSpPr>
            <p:nvPr/>
          </p:nvSpPr>
          <p:spPr bwMode="auto">
            <a:xfrm>
              <a:off x="3495" y="6600"/>
              <a:ext cx="765"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48142" name="Rectangle 16">
              <a:hlinkClick r:id="rId8"/>
            </p:cNvPr>
            <p:cNvSpPr>
              <a:spLocks noChangeArrowheads="1"/>
            </p:cNvSpPr>
            <p:nvPr/>
          </p:nvSpPr>
          <p:spPr bwMode="auto">
            <a:xfrm>
              <a:off x="4380" y="1035"/>
              <a:ext cx="705"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48143" name="Rectangle 15">
              <a:hlinkClick r:id="rId9"/>
            </p:cNvPr>
            <p:cNvSpPr>
              <a:spLocks noChangeArrowheads="1"/>
            </p:cNvSpPr>
            <p:nvPr/>
          </p:nvSpPr>
          <p:spPr bwMode="auto">
            <a:xfrm>
              <a:off x="5415" y="1020"/>
              <a:ext cx="99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48144" name="Rectangle 14">
              <a:hlinkClick r:id="rId10"/>
            </p:cNvPr>
            <p:cNvSpPr>
              <a:spLocks noChangeArrowheads="1"/>
            </p:cNvSpPr>
            <p:nvPr/>
          </p:nvSpPr>
          <p:spPr bwMode="auto">
            <a:xfrm>
              <a:off x="1380" y="6585"/>
              <a:ext cx="123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48145" name="Rectangle 13">
              <a:hlinkClick r:id="rId11"/>
            </p:cNvPr>
            <p:cNvSpPr>
              <a:spLocks noChangeArrowheads="1"/>
            </p:cNvSpPr>
            <p:nvPr/>
          </p:nvSpPr>
          <p:spPr bwMode="auto">
            <a:xfrm>
              <a:off x="7305" y="1500"/>
              <a:ext cx="855"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48146" name="Rectangle 12">
              <a:hlinkClick r:id="rId12"/>
            </p:cNvPr>
            <p:cNvSpPr>
              <a:spLocks noChangeArrowheads="1"/>
            </p:cNvSpPr>
            <p:nvPr/>
          </p:nvSpPr>
          <p:spPr bwMode="auto">
            <a:xfrm>
              <a:off x="5025" y="6150"/>
              <a:ext cx="1350"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48147" name="Rectangle 11">
              <a:hlinkClick r:id="rId13"/>
            </p:cNvPr>
            <p:cNvSpPr>
              <a:spLocks noChangeArrowheads="1"/>
            </p:cNvSpPr>
            <p:nvPr/>
          </p:nvSpPr>
          <p:spPr bwMode="auto">
            <a:xfrm>
              <a:off x="7800" y="6615"/>
              <a:ext cx="960"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48148" name="Rectangle 10">
              <a:hlinkClick r:id="rId14"/>
            </p:cNvPr>
            <p:cNvSpPr>
              <a:spLocks noChangeArrowheads="1"/>
            </p:cNvSpPr>
            <p:nvPr/>
          </p:nvSpPr>
          <p:spPr bwMode="auto">
            <a:xfrm>
              <a:off x="6975" y="1005"/>
              <a:ext cx="78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48149" name="Rectangle 9">
              <a:hlinkClick r:id="rId8"/>
            </p:cNvPr>
            <p:cNvSpPr>
              <a:spLocks noChangeArrowheads="1"/>
            </p:cNvSpPr>
            <p:nvPr/>
          </p:nvSpPr>
          <p:spPr bwMode="auto">
            <a:xfrm>
              <a:off x="6810" y="6630"/>
              <a:ext cx="75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48150" name="Rectangle 8">
              <a:hlinkClick r:id="rId15"/>
            </p:cNvPr>
            <p:cNvSpPr>
              <a:spLocks noChangeArrowheads="1"/>
            </p:cNvSpPr>
            <p:nvPr/>
          </p:nvSpPr>
          <p:spPr bwMode="auto">
            <a:xfrm>
              <a:off x="8940" y="6600"/>
              <a:ext cx="885"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48151" name="Rectangle 7">
              <a:hlinkClick r:id="rId16"/>
            </p:cNvPr>
            <p:cNvSpPr>
              <a:spLocks noChangeArrowheads="1"/>
            </p:cNvSpPr>
            <p:nvPr/>
          </p:nvSpPr>
          <p:spPr bwMode="auto">
            <a:xfrm>
              <a:off x="4770" y="6645"/>
              <a:ext cx="93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48152" name="Rectangle 6">
              <a:hlinkClick r:id="rId17"/>
            </p:cNvPr>
            <p:cNvSpPr>
              <a:spLocks noChangeArrowheads="1"/>
            </p:cNvSpPr>
            <p:nvPr/>
          </p:nvSpPr>
          <p:spPr bwMode="auto">
            <a:xfrm>
              <a:off x="2790" y="1530"/>
              <a:ext cx="135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sp>
        <p:nvSpPr>
          <p:cNvPr id="48133" name="Rectangle 21"/>
          <p:cNvSpPr>
            <a:spLocks noChangeArrowheads="1"/>
          </p:cNvSpPr>
          <p:nvPr/>
        </p:nvSpPr>
        <p:spPr bwMode="auto">
          <a:xfrm>
            <a:off x="0" y="981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a:p>
        </p:txBody>
      </p:sp>
      <p:sp>
        <p:nvSpPr>
          <p:cNvPr id="48134" name="Rectangle 22"/>
          <p:cNvSpPr>
            <a:spLocks noChangeArrowheads="1"/>
          </p:cNvSpPr>
          <p:nvPr/>
        </p:nvSpPr>
        <p:spPr bwMode="auto">
          <a:xfrm>
            <a:off x="0" y="981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a:p>
        </p:txBody>
      </p:sp>
      <p:graphicFrame>
        <p:nvGraphicFramePr>
          <p:cNvPr id="218144" name="Group 32"/>
          <p:cNvGraphicFramePr>
            <a:graphicFrameLocks noGrp="1"/>
          </p:cNvGraphicFramePr>
          <p:nvPr/>
        </p:nvGraphicFramePr>
        <p:xfrm>
          <a:off x="0" y="981075"/>
          <a:ext cx="9144000" cy="517618"/>
        </p:xfrm>
        <a:graphic>
          <a:graphicData uri="http://schemas.openxmlformats.org/drawingml/2006/table">
            <a:tbl>
              <a:tblPr/>
              <a:tblGrid>
                <a:gridCol w="9144000"/>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CA" sz="2800" b="0" i="0" u="none" strike="noStrike" cap="none" normalizeH="0" baseline="0" dirty="0" smtClean="0">
                        <a:ln>
                          <a:noFill/>
                        </a:ln>
                        <a:solidFill>
                          <a:schemeClr val="tx1"/>
                        </a:solidFill>
                        <a:effectLst/>
                        <a:latin typeface="Times New Roman" pitchFamily="18" charset="0"/>
                      </a:endParaRPr>
                    </a:p>
                  </a:txBody>
                  <a:tcPr marT="45449" marB="45449" anchor="ctr" horzOverflow="overflow">
                    <a:lnL cap="flat">
                      <a:noFill/>
                    </a:lnL>
                    <a:lnR cap="flat">
                      <a:noFill/>
                    </a:lnR>
                    <a:lnT cap="flat">
                      <a:noFill/>
                    </a:lnT>
                    <a:lnB cap="flat">
                      <a:noFill/>
                    </a:lnB>
                    <a:lnTlToBr>
                      <a:noFill/>
                    </a:lnTlToBr>
                    <a:lnBlToTr>
                      <a:noFill/>
                    </a:lnBlToTr>
                    <a:noFill/>
                  </a:tcPr>
                </a:tc>
              </a:tr>
            </a:tbl>
          </a:graphicData>
        </a:graphic>
      </p:graphicFrame>
      <p:sp>
        <p:nvSpPr>
          <p:cNvPr id="48137" name="Rectangle 33"/>
          <p:cNvSpPr>
            <a:spLocks noChangeArrowheads="1"/>
          </p:cNvSpPr>
          <p:nvPr/>
        </p:nvSpPr>
        <p:spPr bwMode="auto">
          <a:xfrm rot="5400000">
            <a:off x="7317582" y="4715669"/>
            <a:ext cx="29908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A" sz="1200"/>
              <a:t>http://www.un.org/fr/peacekeeping/bnote.htm</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130175"/>
            <a:ext cx="7772400" cy="1066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fr-CA" sz="4000" smtClean="0"/>
              <a:t>Nature multidimensionnelle du maintien de la paix moderne</a:t>
            </a:r>
          </a:p>
        </p:txBody>
      </p:sp>
      <p:sp>
        <p:nvSpPr>
          <p:cNvPr id="49155" name="Rectangle 3"/>
          <p:cNvSpPr>
            <a:spLocks noChangeArrowheads="1"/>
          </p:cNvSpPr>
          <p:nvPr/>
        </p:nvSpPr>
        <p:spPr bwMode="auto">
          <a:xfrm>
            <a:off x="747713" y="2195513"/>
            <a:ext cx="12795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t>Politique</a:t>
            </a:r>
          </a:p>
        </p:txBody>
      </p:sp>
      <p:sp>
        <p:nvSpPr>
          <p:cNvPr id="49156" name="Rectangle 4"/>
          <p:cNvSpPr>
            <a:spLocks noChangeArrowheads="1"/>
          </p:cNvSpPr>
          <p:nvPr/>
        </p:nvSpPr>
        <p:spPr bwMode="auto">
          <a:xfrm>
            <a:off x="4876800" y="2209800"/>
            <a:ext cx="170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t>Humanitaire</a:t>
            </a:r>
          </a:p>
        </p:txBody>
      </p:sp>
      <p:sp>
        <p:nvSpPr>
          <p:cNvPr id="49157" name="Rectangle 5"/>
          <p:cNvSpPr>
            <a:spLocks noChangeArrowheads="1"/>
          </p:cNvSpPr>
          <p:nvPr/>
        </p:nvSpPr>
        <p:spPr bwMode="auto">
          <a:xfrm>
            <a:off x="762000" y="4419600"/>
            <a:ext cx="171926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t>Économique</a:t>
            </a:r>
          </a:p>
        </p:txBody>
      </p:sp>
      <p:sp>
        <p:nvSpPr>
          <p:cNvPr id="49158" name="Rectangle 6"/>
          <p:cNvSpPr>
            <a:spLocks noChangeArrowheads="1"/>
          </p:cNvSpPr>
          <p:nvPr/>
        </p:nvSpPr>
        <p:spPr bwMode="auto">
          <a:xfrm>
            <a:off x="7162800" y="4343400"/>
            <a:ext cx="136366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t>Judiciaire</a:t>
            </a:r>
          </a:p>
        </p:txBody>
      </p:sp>
      <p:sp>
        <p:nvSpPr>
          <p:cNvPr id="49159" name="Rectangle 7"/>
          <p:cNvSpPr>
            <a:spLocks noChangeArrowheads="1"/>
          </p:cNvSpPr>
          <p:nvPr/>
        </p:nvSpPr>
        <p:spPr bwMode="auto">
          <a:xfrm>
            <a:off x="4724400" y="4343400"/>
            <a:ext cx="182086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t>Reconstructif</a:t>
            </a:r>
          </a:p>
        </p:txBody>
      </p:sp>
      <p:sp>
        <p:nvSpPr>
          <p:cNvPr id="49160" name="Rectangle 8"/>
          <p:cNvSpPr>
            <a:spLocks noChangeArrowheads="1"/>
          </p:cNvSpPr>
          <p:nvPr/>
        </p:nvSpPr>
        <p:spPr bwMode="auto">
          <a:xfrm>
            <a:off x="3200400" y="4343400"/>
            <a:ext cx="94138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t>Social</a:t>
            </a:r>
          </a:p>
        </p:txBody>
      </p:sp>
      <p:sp>
        <p:nvSpPr>
          <p:cNvPr id="49161" name="Rectangle 9"/>
          <p:cNvSpPr>
            <a:spLocks noChangeArrowheads="1"/>
          </p:cNvSpPr>
          <p:nvPr/>
        </p:nvSpPr>
        <p:spPr bwMode="auto">
          <a:xfrm>
            <a:off x="2971800" y="2209800"/>
            <a:ext cx="12446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t>Militaire</a:t>
            </a:r>
          </a:p>
        </p:txBody>
      </p:sp>
      <p:sp>
        <p:nvSpPr>
          <p:cNvPr id="49162" name="Text Box 10"/>
          <p:cNvSpPr txBox="1">
            <a:spLocks noChangeArrowheads="1"/>
          </p:cNvSpPr>
          <p:nvPr/>
        </p:nvSpPr>
        <p:spPr bwMode="auto">
          <a:xfrm>
            <a:off x="7218363" y="2209800"/>
            <a:ext cx="11398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t>Policier</a:t>
            </a:r>
          </a:p>
        </p:txBody>
      </p:sp>
      <p:graphicFrame>
        <p:nvGraphicFramePr>
          <p:cNvPr id="49163" name="Object 11">
            <a:hlinkClick r:id="" action="ppaction://ole?verb=0"/>
          </p:cNvPr>
          <p:cNvGraphicFramePr>
            <a:graphicFrameLocks/>
          </p:cNvGraphicFramePr>
          <p:nvPr/>
        </p:nvGraphicFramePr>
        <p:xfrm>
          <a:off x="568325" y="3014663"/>
          <a:ext cx="1655763" cy="587375"/>
        </p:xfrm>
        <a:graphic>
          <a:graphicData uri="http://schemas.openxmlformats.org/presentationml/2006/ole">
            <mc:AlternateContent xmlns:mc="http://schemas.openxmlformats.org/markup-compatibility/2006">
              <mc:Choice xmlns:v="urn:schemas-microsoft-com:vml" Requires="v">
                <p:oleObj spid="_x0000_s49185" name="Microsoft ClipArt Gallery" r:id="rId3" imgW="6484938" imgH="2278063" progId="MS_ClipArt_Gallery">
                  <p:embed/>
                </p:oleObj>
              </mc:Choice>
              <mc:Fallback>
                <p:oleObj name="Microsoft ClipArt Gallery" r:id="rId3" imgW="6484938" imgH="2278063" progId="MS_ClipArt_Gallery">
                  <p:embed/>
                  <p:pic>
                    <p:nvPicPr>
                      <p:cNvPr id="0" name="Object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325" y="3014663"/>
                        <a:ext cx="1655763"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64" name="Object 12">
            <a:hlinkClick r:id="" action="ppaction://ole?verb=0"/>
          </p:cNvPr>
          <p:cNvGraphicFramePr>
            <a:graphicFrameLocks/>
          </p:cNvGraphicFramePr>
          <p:nvPr/>
        </p:nvGraphicFramePr>
        <p:xfrm>
          <a:off x="5475288" y="2919413"/>
          <a:ext cx="652462" cy="882650"/>
        </p:xfrm>
        <a:graphic>
          <a:graphicData uri="http://schemas.openxmlformats.org/presentationml/2006/ole">
            <mc:AlternateContent xmlns:mc="http://schemas.openxmlformats.org/markup-compatibility/2006">
              <mc:Choice xmlns:v="urn:schemas-microsoft-com:vml" Requires="v">
                <p:oleObj spid="_x0000_s49186" name="Microsoft ClipArt Gallery" r:id="rId5" imgW="2614613" imgH="3535363" progId="MS_ClipArt_Gallery">
                  <p:embed/>
                </p:oleObj>
              </mc:Choice>
              <mc:Fallback>
                <p:oleObj name="Microsoft ClipArt Gallery" r:id="rId5" imgW="2614613" imgH="3535363" progId="MS_ClipArt_Gallery">
                  <p:embed/>
                  <p:pic>
                    <p:nvPicPr>
                      <p:cNvPr id="0" name="Object 1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5288" y="2919413"/>
                        <a:ext cx="652462"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65" name="Object 13">
            <a:hlinkClick r:id="" action="ppaction://ole?verb=0"/>
          </p:cNvPr>
          <p:cNvGraphicFramePr>
            <a:graphicFrameLocks/>
          </p:cNvGraphicFramePr>
          <p:nvPr/>
        </p:nvGraphicFramePr>
        <p:xfrm>
          <a:off x="2859088" y="2927350"/>
          <a:ext cx="1484312" cy="754063"/>
        </p:xfrm>
        <a:graphic>
          <a:graphicData uri="http://schemas.openxmlformats.org/presentationml/2006/ole">
            <mc:AlternateContent xmlns:mc="http://schemas.openxmlformats.org/markup-compatibility/2006">
              <mc:Choice xmlns:v="urn:schemas-microsoft-com:vml" Requires="v">
                <p:oleObj spid="_x0000_s49187" name="Microsoft ClipArt Gallery" r:id="rId7" imgW="4191000" imgH="2149475" progId="MS_ClipArt_Gallery">
                  <p:embed/>
                </p:oleObj>
              </mc:Choice>
              <mc:Fallback>
                <p:oleObj name="Microsoft ClipArt Gallery" r:id="rId7" imgW="4191000" imgH="2149475" progId="MS_ClipArt_Gallery">
                  <p:embed/>
                  <p:pic>
                    <p:nvPicPr>
                      <p:cNvPr id="0" name="Object 1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9088" y="2927350"/>
                        <a:ext cx="1484312" cy="7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9166" name="Picture 14" descr="bs00285_"/>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315200" y="2895600"/>
            <a:ext cx="9906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9167" name="Object 15">
            <a:hlinkClick r:id="" action="ppaction://ole?verb=0"/>
          </p:cNvPr>
          <p:cNvGraphicFramePr>
            <a:graphicFrameLocks/>
          </p:cNvGraphicFramePr>
          <p:nvPr/>
        </p:nvGraphicFramePr>
        <p:xfrm>
          <a:off x="7010400" y="5334000"/>
          <a:ext cx="1546225" cy="985838"/>
        </p:xfrm>
        <a:graphic>
          <a:graphicData uri="http://schemas.openxmlformats.org/presentationml/2006/ole">
            <mc:AlternateContent xmlns:mc="http://schemas.openxmlformats.org/markup-compatibility/2006">
              <mc:Choice xmlns:v="urn:schemas-microsoft-com:vml" Requires="v">
                <p:oleObj spid="_x0000_s49188" name="Microsoft ClipArt Gallery" r:id="rId10" imgW="5738813" imgH="4030663" progId="MS_ClipArt_Gallery">
                  <p:embed/>
                </p:oleObj>
              </mc:Choice>
              <mc:Fallback>
                <p:oleObj name="Microsoft ClipArt Gallery" r:id="rId10" imgW="5738813" imgH="4030663" progId="MS_ClipArt_Gallery">
                  <p:embed/>
                  <p:pic>
                    <p:nvPicPr>
                      <p:cNvPr id="0" name="Object 15"/>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10400" y="5334000"/>
                        <a:ext cx="1546225"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68" name="Object 16">
            <a:hlinkClick r:id="" action="ppaction://ole?verb=0"/>
          </p:cNvPr>
          <p:cNvGraphicFramePr>
            <a:graphicFrameLocks/>
          </p:cNvGraphicFramePr>
          <p:nvPr/>
        </p:nvGraphicFramePr>
        <p:xfrm>
          <a:off x="769938" y="5126038"/>
          <a:ext cx="1485900" cy="909637"/>
        </p:xfrm>
        <a:graphic>
          <a:graphicData uri="http://schemas.openxmlformats.org/presentationml/2006/ole">
            <mc:AlternateContent xmlns:mc="http://schemas.openxmlformats.org/markup-compatibility/2006">
              <mc:Choice xmlns:v="urn:schemas-microsoft-com:vml" Requires="v">
                <p:oleObj spid="_x0000_s49189" name="Microsoft ClipArt Gallery" r:id="rId12" imgW="5959475" imgH="3571875" progId="MS_ClipArt_Gallery">
                  <p:embed/>
                </p:oleObj>
              </mc:Choice>
              <mc:Fallback>
                <p:oleObj name="Microsoft ClipArt Gallery" r:id="rId12" imgW="5959475" imgH="3571875" progId="MS_ClipArt_Gallery">
                  <p:embed/>
                  <p:pic>
                    <p:nvPicPr>
                      <p:cNvPr id="0" name="Object 16"/>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9938" y="5126038"/>
                        <a:ext cx="1485900" cy="90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69" name="Object 17">
            <a:hlinkClick r:id="" action="ppaction://ole?verb=0"/>
          </p:cNvPr>
          <p:cNvGraphicFramePr>
            <a:graphicFrameLocks/>
          </p:cNvGraphicFramePr>
          <p:nvPr/>
        </p:nvGraphicFramePr>
        <p:xfrm>
          <a:off x="5119688" y="5272088"/>
          <a:ext cx="1276350" cy="549275"/>
        </p:xfrm>
        <a:graphic>
          <a:graphicData uri="http://schemas.openxmlformats.org/presentationml/2006/ole">
            <mc:AlternateContent xmlns:mc="http://schemas.openxmlformats.org/markup-compatibility/2006">
              <mc:Choice xmlns:v="urn:schemas-microsoft-com:vml" Requires="v">
                <p:oleObj spid="_x0000_s49190" name="Microsoft ClipArt Gallery" r:id="rId14" imgW="5281613" imgH="2278063" progId="MS_ClipArt_Gallery">
                  <p:embed/>
                </p:oleObj>
              </mc:Choice>
              <mc:Fallback>
                <p:oleObj name="Microsoft ClipArt Gallery" r:id="rId14" imgW="5281613" imgH="2278063" progId="MS_ClipArt_Gallery">
                  <p:embed/>
                  <p:pic>
                    <p:nvPicPr>
                      <p:cNvPr id="0" name="Object 17"/>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19688" y="5272088"/>
                        <a:ext cx="12763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70" name="Object 18">
            <a:hlinkClick r:id="" action="ppaction://ole?verb=0"/>
          </p:cNvPr>
          <p:cNvGraphicFramePr>
            <a:graphicFrameLocks/>
          </p:cNvGraphicFramePr>
          <p:nvPr/>
        </p:nvGraphicFramePr>
        <p:xfrm>
          <a:off x="2955925" y="4970463"/>
          <a:ext cx="1554163" cy="1314450"/>
        </p:xfrm>
        <a:graphic>
          <a:graphicData uri="http://schemas.openxmlformats.org/presentationml/2006/ole">
            <mc:AlternateContent xmlns:mc="http://schemas.openxmlformats.org/markup-compatibility/2006">
              <mc:Choice xmlns:v="urn:schemas-microsoft-com:vml" Requires="v">
                <p:oleObj spid="_x0000_s49191" name="Microsoft ClipArt Gallery" r:id="rId16" imgW="11804515" imgH="9970851" progId="MS_ClipArt_Gallery">
                  <p:embed/>
                </p:oleObj>
              </mc:Choice>
              <mc:Fallback>
                <p:oleObj name="Microsoft ClipArt Gallery" r:id="rId16" imgW="11804515" imgH="9970851" progId="MS_ClipArt_Gallery">
                  <p:embed/>
                  <p:pic>
                    <p:nvPicPr>
                      <p:cNvPr id="0" name="Object 18"/>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55925" y="4970463"/>
                        <a:ext cx="1554163"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79388" y="228600"/>
            <a:ext cx="8696325" cy="990600"/>
          </a:xfrm>
        </p:spPr>
        <p:txBody>
          <a:bodyPr/>
          <a:lstStyle/>
          <a:p>
            <a:pPr eaLnBrk="1" hangingPunct="1"/>
            <a:r>
              <a:rPr lang="fr-FR" sz="3400" smtClean="0"/>
              <a:t>Casques bleus de l’ONU (de 1992 à aujourd’hui)</a:t>
            </a:r>
            <a:endParaRPr lang="en-CA" sz="3400" smtClean="0"/>
          </a:p>
        </p:txBody>
      </p:sp>
      <p:pic>
        <p:nvPicPr>
          <p:cNvPr id="5017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349375"/>
            <a:ext cx="9128125" cy="551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7A5C"/>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050"/>
          <p:cNvSpPr>
            <a:spLocks noGrp="1" noChangeArrowheads="1"/>
          </p:cNvSpPr>
          <p:nvPr>
            <p:ph type="title"/>
          </p:nvPr>
        </p:nvSpPr>
        <p:spPr/>
        <p:txBody>
          <a:bodyPr/>
          <a:lstStyle/>
          <a:p>
            <a:pPr eaLnBrk="1" hangingPunct="1"/>
            <a:r>
              <a:rPr lang="fr-CA" smtClean="0"/>
              <a:t>Consolidation de la paix</a:t>
            </a:r>
          </a:p>
        </p:txBody>
      </p:sp>
      <p:sp>
        <p:nvSpPr>
          <p:cNvPr id="51203" name="Rectangle 2051"/>
          <p:cNvSpPr>
            <a:spLocks noGrp="1" noChangeArrowheads="1"/>
          </p:cNvSpPr>
          <p:nvPr>
            <p:ph type="body" idx="1"/>
          </p:nvPr>
        </p:nvSpPr>
        <p:spPr>
          <a:xfrm>
            <a:off x="685800" y="1600200"/>
            <a:ext cx="7772400" cy="5257800"/>
          </a:xfrm>
        </p:spPr>
        <p:txBody>
          <a:bodyPr/>
          <a:lstStyle/>
          <a:p>
            <a:pPr eaLnBrk="1" hangingPunct="1">
              <a:lnSpc>
                <a:spcPct val="80000"/>
              </a:lnSpc>
            </a:pPr>
            <a:r>
              <a:rPr lang="fr-CA" sz="2400" smtClean="0"/>
              <a:t>Supervision des élections : </a:t>
            </a:r>
          </a:p>
          <a:p>
            <a:pPr lvl="1" eaLnBrk="1" hangingPunct="1">
              <a:lnSpc>
                <a:spcPct val="80000"/>
              </a:lnSpc>
            </a:pPr>
            <a:r>
              <a:rPr lang="fr-CA" sz="2000" smtClean="0"/>
              <a:t>D’abord dans un État membre de l’ONU en 1989; dans des dizaines depuis</a:t>
            </a:r>
          </a:p>
          <a:p>
            <a:pPr eaLnBrk="1" hangingPunct="1">
              <a:lnSpc>
                <a:spcPct val="80000"/>
              </a:lnSpc>
            </a:pPr>
            <a:r>
              <a:rPr lang="fr-CA" sz="2400" smtClean="0"/>
              <a:t>Réforme du secteur de la sécurité</a:t>
            </a:r>
          </a:p>
          <a:p>
            <a:pPr lvl="1" eaLnBrk="1" hangingPunct="1">
              <a:lnSpc>
                <a:spcPct val="80000"/>
              </a:lnSpc>
            </a:pPr>
            <a:r>
              <a:rPr lang="fr-CA" sz="2000" smtClean="0"/>
              <a:t>Bosnie, Guatemala, etc. </a:t>
            </a:r>
          </a:p>
          <a:p>
            <a:pPr lvl="1" eaLnBrk="1" hangingPunct="1">
              <a:lnSpc>
                <a:spcPct val="80000"/>
              </a:lnSpc>
            </a:pPr>
            <a:r>
              <a:rPr lang="fr-CA" sz="2000" smtClean="0"/>
              <a:t>Supervision des forces militaires, de la police, des fonctionnaires des douanes, des gardes-frontières, des services correctionnels, du renseignement</a:t>
            </a:r>
          </a:p>
          <a:p>
            <a:pPr eaLnBrk="1" hangingPunct="1">
              <a:lnSpc>
                <a:spcPct val="80000"/>
              </a:lnSpc>
            </a:pPr>
            <a:r>
              <a:rPr lang="fr-CA" sz="2400" smtClean="0"/>
              <a:t>Administration transitoire et gouvernance territoriale</a:t>
            </a:r>
          </a:p>
          <a:p>
            <a:pPr lvl="1" eaLnBrk="1" hangingPunct="1">
              <a:lnSpc>
                <a:spcPct val="80000"/>
              </a:lnSpc>
            </a:pPr>
            <a:r>
              <a:rPr lang="fr-CA" sz="2000" smtClean="0"/>
              <a:t>Timor oriental, Kosovo</a:t>
            </a:r>
          </a:p>
          <a:p>
            <a:pPr eaLnBrk="1" hangingPunct="1">
              <a:lnSpc>
                <a:spcPct val="80000"/>
              </a:lnSpc>
            </a:pPr>
            <a:r>
              <a:rPr lang="fr-CA" sz="2400" smtClean="0"/>
              <a:t>Convergence du développement et de la sécurité</a:t>
            </a:r>
          </a:p>
          <a:p>
            <a:pPr eaLnBrk="1" hangingPunct="1">
              <a:lnSpc>
                <a:spcPct val="80000"/>
              </a:lnSpc>
            </a:pPr>
            <a:r>
              <a:rPr lang="fr-FR" sz="2400" smtClean="0"/>
              <a:t>Commission de consolidation de la paix et bureaux de l’ONU</a:t>
            </a:r>
            <a:endParaRPr lang="fr-CA" sz="240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endParaRPr lang="fr-CA" smtClean="0"/>
          </a:p>
        </p:txBody>
      </p:sp>
      <p:pic>
        <p:nvPicPr>
          <p:cNvPr id="52227"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72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8"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25" y="685800"/>
            <a:ext cx="9029700" cy="614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317875" y="603250"/>
            <a:ext cx="954088" cy="461963"/>
          </a:xfrm>
          <a:prstGeom prst="rect">
            <a:avLst/>
          </a:prstGeom>
          <a:noFill/>
          <a:ln w="12700">
            <a:solidFill>
              <a:schemeClr val="accent6"/>
            </a:solidFill>
          </a:ln>
        </p:spPr>
        <p:txBody>
          <a:bodyPr wrap="none">
            <a:spAutoFit/>
          </a:bodyPr>
          <a:lstStyle/>
          <a:p>
            <a:pPr>
              <a:defRPr/>
            </a:pPr>
            <a:r>
              <a:rPr lang="en-CA" dirty="0"/>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68313" y="260350"/>
            <a:ext cx="8129587" cy="990600"/>
          </a:xfrm>
        </p:spPr>
        <p:txBody>
          <a:bodyPr/>
          <a:lstStyle/>
          <a:p>
            <a:pPr eaLnBrk="1" hangingPunct="1"/>
            <a:r>
              <a:rPr lang="fr-CA" sz="4000" smtClean="0"/>
              <a:t>Supervision des droits de la personne</a:t>
            </a:r>
          </a:p>
        </p:txBody>
      </p:sp>
      <p:sp>
        <p:nvSpPr>
          <p:cNvPr id="53251" name="Rectangle 3"/>
          <p:cNvSpPr>
            <a:spLocks noGrp="1" noChangeArrowheads="1"/>
          </p:cNvSpPr>
          <p:nvPr>
            <p:ph type="body" idx="1"/>
          </p:nvPr>
        </p:nvSpPr>
        <p:spPr>
          <a:xfrm>
            <a:off x="457200" y="1600200"/>
            <a:ext cx="8305800" cy="4876800"/>
          </a:xfrm>
        </p:spPr>
        <p:txBody>
          <a:bodyPr/>
          <a:lstStyle/>
          <a:p>
            <a:pPr lvl="1" eaLnBrk="1" hangingPunct="1">
              <a:lnSpc>
                <a:spcPct val="90000"/>
              </a:lnSpc>
            </a:pPr>
            <a:r>
              <a:rPr lang="fr-CA" sz="2400" smtClean="0"/>
              <a:t>Haut commissaire, </a:t>
            </a:r>
            <a:r>
              <a:rPr lang="fr-CA" smtClean="0"/>
              <a:t>HCDH</a:t>
            </a:r>
            <a:r>
              <a:rPr lang="fr-CA" sz="2400" smtClean="0"/>
              <a:t>, (autour de 1993)</a:t>
            </a:r>
          </a:p>
          <a:p>
            <a:pPr lvl="1" eaLnBrk="1" hangingPunct="1">
              <a:lnSpc>
                <a:spcPct val="90000"/>
              </a:lnSpc>
            </a:pPr>
            <a:r>
              <a:rPr lang="fr-CA" sz="2400" smtClean="0"/>
              <a:t>Représentants et rapporteurs spéciaux : </a:t>
            </a:r>
          </a:p>
          <a:p>
            <a:pPr lvl="2" eaLnBrk="1" hangingPunct="1">
              <a:lnSpc>
                <a:spcPct val="90000"/>
              </a:lnSpc>
            </a:pPr>
            <a:r>
              <a:rPr lang="fr-CA" sz="2000" smtClean="0"/>
              <a:t>6 dans les années 1980 </a:t>
            </a:r>
          </a:p>
          <a:p>
            <a:pPr lvl="2" eaLnBrk="1" hangingPunct="1">
              <a:lnSpc>
                <a:spcPct val="90000"/>
              </a:lnSpc>
            </a:pPr>
            <a:r>
              <a:rPr lang="fr-CA" sz="2000" smtClean="0"/>
              <a:t>17 dans les années 1990 </a:t>
            </a:r>
          </a:p>
          <a:p>
            <a:pPr lvl="2" eaLnBrk="1" hangingPunct="1">
              <a:lnSpc>
                <a:spcPct val="90000"/>
              </a:lnSpc>
            </a:pPr>
            <a:r>
              <a:rPr lang="fr-CA" sz="2000" smtClean="0"/>
              <a:t>36 dans les années 2000</a:t>
            </a:r>
          </a:p>
          <a:p>
            <a:pPr lvl="1" eaLnBrk="1" hangingPunct="1">
              <a:lnSpc>
                <a:spcPct val="90000"/>
              </a:lnSpc>
            </a:pPr>
            <a:r>
              <a:rPr lang="fr-CA" sz="2400" smtClean="0">
                <a:cs typeface="Times New Roman" pitchFamily="18" charset="0"/>
              </a:rPr>
              <a:t>« </a:t>
            </a:r>
            <a:r>
              <a:rPr lang="fr-CA" sz="2400" smtClean="0"/>
              <a:t>Présence sur le terrain</a:t>
            </a:r>
            <a:r>
              <a:rPr lang="fr-CA" sz="2400" smtClean="0">
                <a:cs typeface="Times New Roman" pitchFamily="18" charset="0"/>
              </a:rPr>
              <a:t> »</a:t>
            </a:r>
            <a:r>
              <a:rPr lang="fr-CA" sz="2400" smtClean="0"/>
              <a:t> dans 25 États (membres du personnel sur place)</a:t>
            </a:r>
          </a:p>
          <a:p>
            <a:pPr lvl="1" eaLnBrk="1" hangingPunct="1">
              <a:lnSpc>
                <a:spcPct val="90000"/>
              </a:lnSpc>
            </a:pPr>
            <a:r>
              <a:rPr lang="fr-CA" sz="2400" smtClean="0"/>
              <a:t>Commissions de la vérité créées pour la première fois dans les années 1990</a:t>
            </a:r>
          </a:p>
          <a:p>
            <a:pPr lvl="2" eaLnBrk="1" hangingPunct="1">
              <a:lnSpc>
                <a:spcPct val="90000"/>
              </a:lnSpc>
            </a:pPr>
            <a:r>
              <a:rPr lang="fr-CA" sz="2000" smtClean="0"/>
              <a:t>El Salvador, Guatemala, Sierra Leone, Timor oriental, etc. </a:t>
            </a:r>
          </a:p>
          <a:p>
            <a:pPr lvl="2" eaLnBrk="1" hangingPunct="1">
              <a:lnSpc>
                <a:spcPct val="90000"/>
              </a:lnSpc>
            </a:pPr>
            <a:r>
              <a:rPr lang="fr-CA" sz="2000" smtClean="0"/>
              <a:t>Commission pour l’éclaircissement historique du Guatemala : examen de documents historiques sur une période de 30 ans (Guatemala) en Amérique centrale</a:t>
            </a:r>
          </a:p>
          <a:p>
            <a:pPr lvl="2" eaLnBrk="1" hangingPunct="1">
              <a:lnSpc>
                <a:spcPct val="90000"/>
              </a:lnSpc>
            </a:pPr>
            <a:r>
              <a:rPr lang="fr-CA" sz="2000" smtClean="0"/>
              <a:t>Supervision continue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fr-CA" sz="3600" smtClean="0"/>
              <a:t>Cour et tribunaux pénaux internationaux</a:t>
            </a:r>
          </a:p>
        </p:txBody>
      </p:sp>
      <p:sp>
        <p:nvSpPr>
          <p:cNvPr id="54275" name="Rectangle 3"/>
          <p:cNvSpPr>
            <a:spLocks noChangeArrowheads="1"/>
          </p:cNvSpPr>
          <p:nvPr/>
        </p:nvSpPr>
        <p:spPr bwMode="auto">
          <a:xfrm>
            <a:off x="228600" y="152400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r>
              <a:rPr lang="fr-CA" b="1"/>
              <a:t>TPIY (de 1993 à aujourd’hui)</a:t>
            </a:r>
            <a:r>
              <a:rPr lang="fr-CA" b="1">
                <a:solidFill>
                  <a:schemeClr val="tx2"/>
                </a:solidFill>
              </a:rPr>
              <a:t/>
            </a:r>
            <a:br>
              <a:rPr lang="fr-CA" b="1">
                <a:solidFill>
                  <a:schemeClr val="tx2"/>
                </a:solidFill>
              </a:rPr>
            </a:br>
            <a:r>
              <a:rPr lang="fr-CA" b="1">
                <a:solidFill>
                  <a:schemeClr val="tx2"/>
                </a:solidFill>
              </a:rPr>
              <a:t>       	</a:t>
            </a:r>
            <a:r>
              <a:rPr lang="fr-CA" sz="2800" b="1">
                <a:solidFill>
                  <a:schemeClr val="tx2"/>
                </a:solidFill>
              </a:rPr>
              <a:t>	               	      </a:t>
            </a:r>
            <a:r>
              <a:rPr lang="fr-CA" b="1"/>
              <a:t>TPIR (de 1994 à aujourd’hui)</a:t>
            </a:r>
          </a:p>
        </p:txBody>
      </p:sp>
      <p:sp>
        <p:nvSpPr>
          <p:cNvPr id="54276" name="Text Box 7"/>
          <p:cNvSpPr txBox="1">
            <a:spLocks noChangeArrowheads="1"/>
          </p:cNvSpPr>
          <p:nvPr/>
        </p:nvSpPr>
        <p:spPr bwMode="auto">
          <a:xfrm>
            <a:off x="5029200" y="4343400"/>
            <a:ext cx="3513138"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CA" b="1"/>
              <a:t>CPI (2002 à aujourd’hui)</a:t>
            </a:r>
          </a:p>
          <a:p>
            <a:pPr eaLnBrk="1" hangingPunct="1"/>
            <a:endParaRPr lang="fr-CA"/>
          </a:p>
        </p:txBody>
      </p:sp>
      <p:pic>
        <p:nvPicPr>
          <p:cNvPr id="54277" name="Picture 10" descr="ICTR_LO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81600" y="2590800"/>
            <a:ext cx="36576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8" name="Picture 11" descr="Icty_phot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3200400"/>
            <a:ext cx="4325938"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12" descr="icty_logo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2438400"/>
            <a:ext cx="50292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13" descr="icclogo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914900" y="5029200"/>
            <a:ext cx="4229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228600"/>
            <a:ext cx="8305800" cy="990600"/>
          </a:xfrm>
        </p:spPr>
        <p:txBody>
          <a:bodyPr/>
          <a:lstStyle/>
          <a:p>
            <a:pPr eaLnBrk="1" hangingPunct="1"/>
            <a:r>
              <a:rPr lang="fr-CA" smtClean="0"/>
              <a:t>Première Guerre mondiale</a:t>
            </a:r>
          </a:p>
        </p:txBody>
      </p:sp>
      <p:sp>
        <p:nvSpPr>
          <p:cNvPr id="9219" name="Rectangle 3"/>
          <p:cNvSpPr>
            <a:spLocks noGrp="1" noChangeArrowheads="1"/>
          </p:cNvSpPr>
          <p:nvPr>
            <p:ph type="body" idx="1"/>
          </p:nvPr>
        </p:nvSpPr>
        <p:spPr>
          <a:xfrm>
            <a:off x="395288" y="1600200"/>
            <a:ext cx="8367712" cy="3124200"/>
          </a:xfrm>
        </p:spPr>
        <p:txBody>
          <a:bodyPr/>
          <a:lstStyle/>
          <a:p>
            <a:pPr eaLnBrk="1" hangingPunct="1">
              <a:buFontTx/>
              <a:buNone/>
            </a:pPr>
            <a:r>
              <a:rPr lang="fr-CA" sz="2800" smtClean="0"/>
              <a:t>L’affrontement des empires; « fruits de la civilisation? »</a:t>
            </a:r>
          </a:p>
          <a:p>
            <a:pPr eaLnBrk="1" hangingPunct="1">
              <a:buFontTx/>
              <a:buNone/>
            </a:pPr>
            <a:r>
              <a:rPr lang="fr-CA" sz="2800" smtClean="0"/>
              <a:t>Origine de l’organisation internationale (OI) pour la paix</a:t>
            </a:r>
          </a:p>
          <a:p>
            <a:pPr lvl="1" eaLnBrk="1" hangingPunct="1"/>
            <a:r>
              <a:rPr lang="fr-CA" sz="2400" smtClean="0"/>
              <a:t>Après la destruction, de nouveaux espoirs et de nouveaux rêves</a:t>
            </a:r>
          </a:p>
          <a:p>
            <a:pPr lvl="1" eaLnBrk="1" hangingPunct="1"/>
            <a:r>
              <a:rPr lang="fr-CA" sz="2400" smtClean="0"/>
              <a:t>Sacrifice, esprit progressif, impératif de la prévention</a:t>
            </a:r>
          </a:p>
        </p:txBody>
      </p:sp>
      <p:pic>
        <p:nvPicPr>
          <p:cNvPr id="9220" name="Picture 4" descr="Ypres_191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19250" y="4149725"/>
            <a:ext cx="58293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t="11313"/>
          <a:stretch>
            <a:fillRect/>
          </a:stretch>
        </p:blipFill>
        <p:spPr bwMode="auto">
          <a:xfrm>
            <a:off x="755650" y="0"/>
            <a:ext cx="5895975" cy="683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7A5C"/>
                  </a:outerShdw>
                </a:effectLst>
              </a14:hiddenEffects>
            </a:ext>
          </a:extLst>
        </p:spPr>
      </p:pic>
      <p:pic>
        <p:nvPicPr>
          <p:cNvPr id="55299" name="Picture 4" descr="http://www.nowtoronto.com/_assets/issues/3280/prosecutor_46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9925" y="5589588"/>
            <a:ext cx="176212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fr-CA" smtClean="0"/>
              <a:t>Imposition de la paix : types</a:t>
            </a:r>
          </a:p>
        </p:txBody>
      </p:sp>
      <p:sp>
        <p:nvSpPr>
          <p:cNvPr id="56323" name="Rectangle 3"/>
          <p:cNvSpPr>
            <a:spLocks noGrp="1" noChangeArrowheads="1"/>
          </p:cNvSpPr>
          <p:nvPr>
            <p:ph type="body" idx="1"/>
          </p:nvPr>
        </p:nvSpPr>
        <p:spPr>
          <a:xfrm>
            <a:off x="685800" y="1557338"/>
            <a:ext cx="7772400" cy="4538662"/>
          </a:xfrm>
        </p:spPr>
        <p:txBody>
          <a:bodyPr/>
          <a:lstStyle/>
          <a:p>
            <a:pPr eaLnBrk="1" hangingPunct="1"/>
            <a:r>
              <a:rPr lang="fr-CA" sz="2800" smtClean="0"/>
              <a:t>Sanctions</a:t>
            </a:r>
            <a:endParaRPr lang="fr-CA" sz="2800" b="1" smtClean="0"/>
          </a:p>
          <a:p>
            <a:pPr lvl="1" eaLnBrk="1" hangingPunct="1"/>
            <a:r>
              <a:rPr lang="fr-CA" sz="2400" smtClean="0"/>
              <a:t>Respect de la supervision; évaluation de l’incidence</a:t>
            </a:r>
          </a:p>
          <a:p>
            <a:pPr lvl="1" eaLnBrk="1" hangingPunct="1"/>
            <a:r>
              <a:rPr lang="fr-CA" sz="2400" smtClean="0"/>
              <a:t>Rôle militaire</a:t>
            </a:r>
          </a:p>
          <a:p>
            <a:pPr lvl="1" eaLnBrk="1" hangingPunct="1"/>
            <a:endParaRPr lang="fr-CA" smtClean="0"/>
          </a:p>
          <a:p>
            <a:pPr eaLnBrk="1" hangingPunct="1"/>
            <a:r>
              <a:rPr lang="fr-CA" sz="2800" smtClean="0"/>
              <a:t>Imposition (action militaire)</a:t>
            </a:r>
          </a:p>
          <a:p>
            <a:pPr lvl="1" eaLnBrk="1" hangingPunct="1"/>
            <a:r>
              <a:rPr lang="fr-CA" sz="2400" smtClean="0"/>
              <a:t>Guerre du Golfe (1991), bombardement du Kosovo (1999, sans résolution du CS), </a:t>
            </a:r>
            <a:r>
              <a:rPr lang="fr-CA" sz="2400" b="1" smtClean="0"/>
              <a:t>Libye (2011)</a:t>
            </a:r>
          </a:p>
          <a:p>
            <a:pPr lvl="1" eaLnBrk="1" hangingPunct="1"/>
            <a:endParaRPr lang="fr-CA" sz="2400" smtClean="0"/>
          </a:p>
          <a:p>
            <a:pPr eaLnBrk="1" hangingPunct="1"/>
            <a:r>
              <a:rPr lang="fr-CA" sz="2800" smtClean="0"/>
              <a:t>Désarmement coercitif</a:t>
            </a:r>
          </a:p>
          <a:p>
            <a:pPr lvl="1" eaLnBrk="1" hangingPunct="1"/>
            <a:r>
              <a:rPr lang="fr-CA" sz="2400" smtClean="0"/>
              <a:t>CSNU/COCOVINU : questions relatives au partage du renseignement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fr-CA" smtClean="0"/>
              <a:t>Sanctions</a:t>
            </a:r>
          </a:p>
        </p:txBody>
      </p:sp>
      <p:sp>
        <p:nvSpPr>
          <p:cNvPr id="57347" name="Rectangle 3"/>
          <p:cNvSpPr>
            <a:spLocks noGrp="1" noChangeArrowheads="1"/>
          </p:cNvSpPr>
          <p:nvPr>
            <p:ph type="body" idx="1"/>
          </p:nvPr>
        </p:nvSpPr>
        <p:spPr>
          <a:xfrm>
            <a:off x="685800" y="1600200"/>
            <a:ext cx="7772400" cy="4876800"/>
          </a:xfrm>
        </p:spPr>
        <p:txBody>
          <a:bodyPr/>
          <a:lstStyle/>
          <a:p>
            <a:pPr eaLnBrk="1" hangingPunct="1">
              <a:lnSpc>
                <a:spcPct val="80000"/>
              </a:lnSpc>
            </a:pPr>
            <a:r>
              <a:rPr lang="fr-CA" sz="2400" smtClean="0"/>
              <a:t>Comités des sanctions</a:t>
            </a:r>
          </a:p>
          <a:p>
            <a:pPr lvl="1" eaLnBrk="1" hangingPunct="1">
              <a:lnSpc>
                <a:spcPct val="80000"/>
              </a:lnSpc>
            </a:pPr>
            <a:r>
              <a:rPr lang="fr-CA" sz="1800" smtClean="0"/>
              <a:t>Seulement deux comités avant 1990 : Afrique du Sud (1963-1994), Rhodésie du Sud (1965-1979)</a:t>
            </a:r>
          </a:p>
          <a:p>
            <a:pPr lvl="1" eaLnBrk="1" hangingPunct="1">
              <a:lnSpc>
                <a:spcPct val="80000"/>
              </a:lnSpc>
            </a:pPr>
            <a:r>
              <a:rPr lang="fr-CA" sz="1800" smtClean="0"/>
              <a:t>Dix dans les années 1990 : Iraq (de 1990 à aujourd’hui), ex-Yougoslavie (1992-1998), Somalie (1992-1994), Libye (1992-1994), Libéria (1992-1997), Haïti (1993-1994), Angola et UNITA (de 1993 à aujourd’hui), Rwanda (1994-1998), Sierra Leone (de 1997 à aujourd’hui), Afghanistan (de 1999 à aujourd’hui)</a:t>
            </a:r>
          </a:p>
          <a:p>
            <a:pPr lvl="1" eaLnBrk="1" hangingPunct="1">
              <a:lnSpc>
                <a:spcPct val="80000"/>
              </a:lnSpc>
            </a:pPr>
            <a:r>
              <a:rPr lang="fr-CA" sz="1800" smtClean="0"/>
              <a:t>Beaucoup en 2000-2011 : Érythrée et Éthiopie (2000-2001), Libéria (2001),  Iran (de 2006 à aujourd’hui), Libye (2011)</a:t>
            </a:r>
          </a:p>
          <a:p>
            <a:pPr lvl="1" eaLnBrk="1" hangingPunct="1">
              <a:lnSpc>
                <a:spcPct val="80000"/>
              </a:lnSpc>
            </a:pPr>
            <a:endParaRPr lang="fr-CA" sz="1800" smtClean="0"/>
          </a:p>
          <a:p>
            <a:pPr eaLnBrk="1" hangingPunct="1">
              <a:lnSpc>
                <a:spcPct val="80000"/>
              </a:lnSpc>
            </a:pPr>
            <a:r>
              <a:rPr lang="fr-CA" sz="2400" smtClean="0"/>
              <a:t>Soumissions nationales</a:t>
            </a:r>
          </a:p>
          <a:p>
            <a:pPr lvl="1" eaLnBrk="1" hangingPunct="1">
              <a:lnSpc>
                <a:spcPct val="80000"/>
              </a:lnSpc>
            </a:pPr>
            <a:r>
              <a:rPr lang="fr-CA" sz="1800" smtClean="0"/>
              <a:t>Plus de 40 000 communications en un an</a:t>
            </a:r>
          </a:p>
          <a:p>
            <a:pPr eaLnBrk="1" hangingPunct="1">
              <a:lnSpc>
                <a:spcPct val="80000"/>
              </a:lnSpc>
            </a:pPr>
            <a:endParaRPr lang="fr-CA" sz="2400" smtClean="0"/>
          </a:p>
          <a:p>
            <a:pPr eaLnBrk="1" hangingPunct="1">
              <a:lnSpc>
                <a:spcPct val="80000"/>
              </a:lnSpc>
            </a:pPr>
            <a:r>
              <a:rPr lang="fr-CA" sz="2400" smtClean="0"/>
              <a:t>Équipes de soutien pour l’application des sanctions</a:t>
            </a:r>
          </a:p>
          <a:p>
            <a:pPr lvl="1" eaLnBrk="1" hangingPunct="1">
              <a:lnSpc>
                <a:spcPct val="80000"/>
              </a:lnSpc>
            </a:pPr>
            <a:r>
              <a:rPr lang="fr-CA" sz="2000" smtClean="0"/>
              <a:t>Pays voisins</a:t>
            </a:r>
            <a:endParaRPr lang="fr-CA" sz="240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fr-FR" b="1" smtClean="0"/>
              <a:t>Tensions et dynamique</a:t>
            </a:r>
            <a:endParaRPr lang="fr-CA" b="1" smtClean="0"/>
          </a:p>
        </p:txBody>
      </p:sp>
      <p:sp>
        <p:nvSpPr>
          <p:cNvPr id="58371" name="Rectangle 3"/>
          <p:cNvSpPr>
            <a:spLocks noGrp="1" noChangeArrowheads="1"/>
          </p:cNvSpPr>
          <p:nvPr>
            <p:ph type="body" idx="1"/>
          </p:nvPr>
        </p:nvSpPr>
        <p:spPr>
          <a:xfrm>
            <a:off x="685800" y="1341438"/>
            <a:ext cx="8062913" cy="5327650"/>
          </a:xfrm>
        </p:spPr>
        <p:txBody>
          <a:bodyPr/>
          <a:lstStyle/>
          <a:p>
            <a:pPr eaLnBrk="1" hangingPunct="1">
              <a:lnSpc>
                <a:spcPct val="90000"/>
              </a:lnSpc>
            </a:pPr>
            <a:r>
              <a:rPr lang="fr-FR" sz="2800" smtClean="0"/>
              <a:t>Souveraineté par rapport à intérêt commun</a:t>
            </a:r>
          </a:p>
          <a:p>
            <a:pPr lvl="1" eaLnBrk="1" hangingPunct="1">
              <a:lnSpc>
                <a:spcPct val="90000"/>
              </a:lnSpc>
            </a:pPr>
            <a:r>
              <a:rPr lang="fr-FR" sz="2400" smtClean="0"/>
              <a:t>Intervention</a:t>
            </a:r>
          </a:p>
          <a:p>
            <a:pPr lvl="1" eaLnBrk="1" hangingPunct="1">
              <a:lnSpc>
                <a:spcPct val="90000"/>
              </a:lnSpc>
            </a:pPr>
            <a:r>
              <a:rPr lang="fr-FR" sz="2400" smtClean="0"/>
              <a:t>Diplomatie en coulisses</a:t>
            </a:r>
          </a:p>
          <a:p>
            <a:pPr eaLnBrk="1" hangingPunct="1">
              <a:lnSpc>
                <a:spcPct val="90000"/>
              </a:lnSpc>
            </a:pPr>
            <a:r>
              <a:rPr lang="fr-FR" sz="2800" smtClean="0"/>
              <a:t>Composition du Conseil de sécurité</a:t>
            </a:r>
          </a:p>
          <a:p>
            <a:pPr lvl="1" eaLnBrk="1" hangingPunct="1">
              <a:lnSpc>
                <a:spcPct val="90000"/>
              </a:lnSpc>
            </a:pPr>
            <a:r>
              <a:rPr lang="fr-FR" sz="2400" smtClean="0"/>
              <a:t>Réaliste par rapport à démocratique</a:t>
            </a:r>
          </a:p>
          <a:p>
            <a:pPr lvl="1" eaLnBrk="1" hangingPunct="1">
              <a:lnSpc>
                <a:spcPct val="90000"/>
              </a:lnSpc>
            </a:pPr>
            <a:r>
              <a:rPr lang="fr-FR" sz="2400" smtClean="0"/>
              <a:t>Réalisation</a:t>
            </a:r>
          </a:p>
          <a:p>
            <a:pPr lvl="1" eaLnBrk="1" hangingPunct="1">
              <a:lnSpc>
                <a:spcPct val="90000"/>
              </a:lnSpc>
            </a:pPr>
            <a:r>
              <a:rPr lang="fr-FR" sz="2400" smtClean="0"/>
              <a:t>Processus de réforme</a:t>
            </a:r>
          </a:p>
          <a:p>
            <a:pPr eaLnBrk="1" hangingPunct="1">
              <a:lnSpc>
                <a:spcPct val="90000"/>
              </a:lnSpc>
            </a:pPr>
            <a:r>
              <a:rPr lang="fr-FR" sz="2800" smtClean="0"/>
              <a:t>Limitations</a:t>
            </a:r>
          </a:p>
          <a:p>
            <a:pPr lvl="1" eaLnBrk="1" hangingPunct="1">
              <a:lnSpc>
                <a:spcPct val="90000"/>
              </a:lnSpc>
            </a:pPr>
            <a:r>
              <a:rPr lang="fr-FR" sz="2400" smtClean="0"/>
              <a:t>Large éventail d'intérêts, de cultures, de compétences</a:t>
            </a:r>
          </a:p>
          <a:p>
            <a:pPr lvl="1" eaLnBrk="1" hangingPunct="1">
              <a:lnSpc>
                <a:spcPct val="90000"/>
              </a:lnSpc>
            </a:pPr>
            <a:r>
              <a:rPr lang="fr-FR" sz="2400" smtClean="0"/>
              <a:t>Légitimité</a:t>
            </a:r>
          </a:p>
          <a:p>
            <a:pPr eaLnBrk="1" hangingPunct="1">
              <a:lnSpc>
                <a:spcPct val="90000"/>
              </a:lnSpc>
            </a:pPr>
            <a:r>
              <a:rPr lang="fr-FR" sz="2800" b="1" smtClean="0"/>
              <a:t>Les problèmes mondiaux demandent des solutions mondiales!</a:t>
            </a:r>
            <a:endParaRPr lang="fr-CA" sz="2800" b="1"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fr-CA" smtClean="0"/>
              <a:t>Prédictions pour les 25 prochaines années</a:t>
            </a:r>
          </a:p>
        </p:txBody>
      </p:sp>
      <p:sp>
        <p:nvSpPr>
          <p:cNvPr id="59395" name="Rectangle 3"/>
          <p:cNvSpPr>
            <a:spLocks noGrp="1" noChangeArrowheads="1"/>
          </p:cNvSpPr>
          <p:nvPr>
            <p:ph type="body" idx="1"/>
          </p:nvPr>
        </p:nvSpPr>
        <p:spPr>
          <a:xfrm>
            <a:off x="685800" y="1484313"/>
            <a:ext cx="8077200" cy="5373687"/>
          </a:xfrm>
        </p:spPr>
        <p:txBody>
          <a:bodyPr/>
          <a:lstStyle/>
          <a:p>
            <a:pPr marL="0" indent="0" eaLnBrk="1" hangingPunct="1">
              <a:lnSpc>
                <a:spcPct val="80000"/>
              </a:lnSpc>
              <a:buFontTx/>
              <a:buNone/>
            </a:pPr>
            <a:r>
              <a:rPr lang="fr-CA" sz="2800" smtClean="0"/>
              <a:t>AG : </a:t>
            </a:r>
          </a:p>
          <a:p>
            <a:pPr lvl="1" eaLnBrk="1" hangingPunct="1">
              <a:lnSpc>
                <a:spcPct val="80000"/>
              </a:lnSpc>
            </a:pPr>
            <a:r>
              <a:rPr lang="fr-FR" sz="2000" smtClean="0"/>
              <a:t>Création d’une </a:t>
            </a:r>
            <a:r>
              <a:rPr lang="fr-CA" sz="2000" smtClean="0"/>
              <a:t>Assemblée parlementaire</a:t>
            </a:r>
          </a:p>
          <a:p>
            <a:pPr lvl="1" eaLnBrk="1" hangingPunct="1">
              <a:lnSpc>
                <a:spcPct val="80000"/>
              </a:lnSpc>
            </a:pPr>
            <a:endParaRPr lang="fr-CA" sz="2000" smtClean="0"/>
          </a:p>
          <a:p>
            <a:pPr marL="0" indent="0" eaLnBrk="1" hangingPunct="1">
              <a:lnSpc>
                <a:spcPct val="80000"/>
              </a:lnSpc>
              <a:buFontTx/>
              <a:buNone/>
            </a:pPr>
            <a:r>
              <a:rPr lang="fr-CA" sz="2800" smtClean="0"/>
              <a:t>CS : </a:t>
            </a:r>
          </a:p>
          <a:p>
            <a:pPr lvl="1" eaLnBrk="1" hangingPunct="1">
              <a:lnSpc>
                <a:spcPct val="80000"/>
              </a:lnSpc>
            </a:pPr>
            <a:r>
              <a:rPr lang="fr-CA" sz="2000" smtClean="0"/>
              <a:t>De nouveaux sièges </a:t>
            </a:r>
            <a:r>
              <a:rPr lang="en-US" sz="2000" smtClean="0"/>
              <a:t>(par. ex., Rotation + Brésil + Inde + Japon) </a:t>
            </a:r>
          </a:p>
          <a:p>
            <a:pPr lvl="1" eaLnBrk="1" hangingPunct="1"/>
            <a:r>
              <a:rPr lang="fr-CA" sz="2000" smtClean="0"/>
              <a:t>Les sièges britannique et français fusionnent en un siège pour l’Union européenne </a:t>
            </a:r>
            <a:endParaRPr lang="en-US" sz="2000" smtClean="0"/>
          </a:p>
          <a:p>
            <a:pPr lvl="1" eaLnBrk="1" hangingPunct="1">
              <a:lnSpc>
                <a:spcPct val="80000"/>
              </a:lnSpc>
            </a:pPr>
            <a:r>
              <a:rPr lang="fr-CA" sz="2000" smtClean="0"/>
              <a:t>Les règles qui guident l’utilisation du droit de veto et l’imposition des clauses (y compris l’examen des décisions du CS par la CIJ)</a:t>
            </a:r>
          </a:p>
          <a:p>
            <a:pPr lvl="1" eaLnBrk="1" hangingPunct="1">
              <a:lnSpc>
                <a:spcPct val="80000"/>
              </a:lnSpc>
            </a:pPr>
            <a:endParaRPr lang="fr-CA" sz="2000" smtClean="0"/>
          </a:p>
          <a:p>
            <a:pPr marL="0" indent="0" eaLnBrk="1" hangingPunct="1">
              <a:lnSpc>
                <a:spcPct val="80000"/>
              </a:lnSpc>
              <a:buFontTx/>
              <a:buNone/>
            </a:pPr>
            <a:r>
              <a:rPr lang="fr-CA" sz="2800" smtClean="0"/>
              <a:t>Secrétariat </a:t>
            </a:r>
          </a:p>
          <a:p>
            <a:pPr lvl="1" eaLnBrk="1" hangingPunct="1">
              <a:lnSpc>
                <a:spcPct val="80000"/>
              </a:lnSpc>
            </a:pPr>
            <a:r>
              <a:rPr lang="fr-CA" sz="2000" smtClean="0"/>
              <a:t>Renouvellement de la procédure d’élection pour le SG </a:t>
            </a:r>
          </a:p>
          <a:p>
            <a:pPr lvl="1" eaLnBrk="1" hangingPunct="1">
              <a:lnSpc>
                <a:spcPct val="80000"/>
              </a:lnSpc>
            </a:pPr>
            <a:r>
              <a:rPr lang="fr-CA" sz="2000" smtClean="0"/>
              <a:t>Accord mondial d’ouverture des espaces aériens avec les organismes de l’ONU </a:t>
            </a:r>
          </a:p>
          <a:p>
            <a:pPr lvl="1" eaLnBrk="1" hangingPunct="1">
              <a:lnSpc>
                <a:spcPct val="80000"/>
              </a:lnSpc>
            </a:pPr>
            <a:r>
              <a:rPr lang="fr-CA" sz="2000" smtClean="0"/>
              <a:t>Systèmes de détection lointaine grandement améliorés </a:t>
            </a:r>
            <a:br>
              <a:rPr lang="fr-CA" sz="2000" smtClean="0"/>
            </a:br>
            <a:endParaRPr lang="fr-CA" sz="200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endParaRPr lang="fr-CA" smtClean="0"/>
          </a:p>
        </p:txBody>
      </p:sp>
      <p:sp>
        <p:nvSpPr>
          <p:cNvPr id="123907" name="Rectangle 3"/>
          <p:cNvSpPr>
            <a:spLocks noGrp="1" noChangeArrowheads="1"/>
          </p:cNvSpPr>
          <p:nvPr>
            <p:ph type="body" idx="1"/>
          </p:nvPr>
        </p:nvSpPr>
        <p:spPr>
          <a:xfrm>
            <a:off x="395288" y="1600200"/>
            <a:ext cx="8424862" cy="4495800"/>
          </a:xfrm>
        </p:spPr>
        <p:txBody>
          <a:bodyPr/>
          <a:lstStyle/>
          <a:p>
            <a:pPr marL="0" indent="0" eaLnBrk="1" hangingPunct="1">
              <a:lnSpc>
                <a:spcPct val="80000"/>
              </a:lnSpc>
              <a:buFontTx/>
              <a:buNone/>
              <a:defRPr/>
            </a:pPr>
            <a:r>
              <a:rPr lang="fr-CA" sz="2800" dirty="0" smtClean="0"/>
              <a:t>Juridique : </a:t>
            </a:r>
          </a:p>
          <a:p>
            <a:pPr lvl="1" eaLnBrk="1" hangingPunct="1">
              <a:lnSpc>
                <a:spcPct val="80000"/>
              </a:lnSpc>
              <a:defRPr/>
            </a:pPr>
            <a:r>
              <a:rPr lang="fr-CA" sz="2000" dirty="0" smtClean="0"/>
              <a:t>CIJ : juridiction obligatoire presque universelle</a:t>
            </a:r>
          </a:p>
          <a:p>
            <a:pPr lvl="1" eaLnBrk="1" hangingPunct="1">
              <a:lnSpc>
                <a:spcPct val="80000"/>
              </a:lnSpc>
              <a:defRPr/>
            </a:pPr>
            <a:r>
              <a:rPr lang="fr-CA" sz="2000" dirty="0" smtClean="0"/>
              <a:t>Nouveaux traités relativement à la compétence sur les individus </a:t>
            </a:r>
          </a:p>
          <a:p>
            <a:pPr lvl="1" eaLnBrk="1" hangingPunct="1">
              <a:lnSpc>
                <a:spcPct val="80000"/>
              </a:lnSpc>
              <a:defRPr/>
            </a:pPr>
            <a:r>
              <a:rPr lang="fr-CA" sz="2000" dirty="0" smtClean="0"/>
              <a:t>Expansion de la Cour pénale internationale </a:t>
            </a:r>
            <a:r>
              <a:rPr lang="en-US" sz="2000" dirty="0" smtClean="0"/>
              <a:t>(2017 – </a:t>
            </a:r>
            <a:r>
              <a:rPr lang="fr-FR" sz="2000" dirty="0" smtClean="0"/>
              <a:t>Crime d’agression)</a:t>
            </a:r>
            <a:endParaRPr lang="fr-CA" sz="2000" dirty="0" smtClean="0"/>
          </a:p>
          <a:p>
            <a:pPr lvl="1" eaLnBrk="1" hangingPunct="1">
              <a:lnSpc>
                <a:spcPct val="80000"/>
              </a:lnSpc>
              <a:defRPr/>
            </a:pPr>
            <a:r>
              <a:rPr lang="fr-CA" sz="2000" dirty="0" smtClean="0"/>
              <a:t>Vérification de l’interdiction des traités secrets (art. 102)</a:t>
            </a:r>
          </a:p>
          <a:p>
            <a:pPr lvl="1" eaLnBrk="1" hangingPunct="1">
              <a:lnSpc>
                <a:spcPct val="80000"/>
              </a:lnSpc>
              <a:defRPr/>
            </a:pPr>
            <a:endParaRPr lang="fr-CA" sz="2400" dirty="0" smtClean="0"/>
          </a:p>
          <a:p>
            <a:pPr marL="0" indent="0" eaLnBrk="1" hangingPunct="1">
              <a:lnSpc>
                <a:spcPct val="80000"/>
              </a:lnSpc>
              <a:buFontTx/>
              <a:buNone/>
              <a:defRPr/>
            </a:pPr>
            <a:r>
              <a:rPr lang="fr-CA" sz="2800" dirty="0" smtClean="0"/>
              <a:t>Finances : </a:t>
            </a:r>
          </a:p>
          <a:p>
            <a:pPr lvl="1" eaLnBrk="1" hangingPunct="1">
              <a:lnSpc>
                <a:spcPct val="80000"/>
              </a:lnSpc>
              <a:defRPr/>
            </a:pPr>
            <a:r>
              <a:rPr lang="fr-CA" sz="2000" dirty="0" smtClean="0"/>
              <a:t>Taxe internationale (par ex., armements et transactions financières )</a:t>
            </a:r>
          </a:p>
          <a:p>
            <a:pPr eaLnBrk="1" hangingPunct="1">
              <a:lnSpc>
                <a:spcPct val="80000"/>
              </a:lnSpc>
              <a:defRPr/>
            </a:pPr>
            <a:endParaRPr lang="fr-CA" sz="2800" dirty="0" smtClean="0"/>
          </a:p>
          <a:p>
            <a:pPr marL="0" indent="0" eaLnBrk="1" hangingPunct="1">
              <a:lnSpc>
                <a:spcPct val="80000"/>
              </a:lnSpc>
              <a:buFontTx/>
              <a:buNone/>
              <a:defRPr/>
            </a:pPr>
            <a:r>
              <a:rPr lang="fr-CA" sz="2800" dirty="0" smtClean="0"/>
              <a:t>Forces militaires : </a:t>
            </a:r>
          </a:p>
          <a:p>
            <a:pPr lvl="1" eaLnBrk="1" hangingPunct="1">
              <a:lnSpc>
                <a:spcPct val="80000"/>
              </a:lnSpc>
              <a:defRPr/>
            </a:pPr>
            <a:r>
              <a:rPr lang="fr-CA" sz="2000" dirty="0" smtClean="0"/>
              <a:t>Forces de maintien de la paix permanentes (noyau sous l’emploi direct de l’ONU)</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fr-FR" smtClean="0"/>
              <a:t>Réorganisation internationale</a:t>
            </a:r>
          </a:p>
        </p:txBody>
      </p:sp>
      <p:pic>
        <p:nvPicPr>
          <p:cNvPr id="113666" name="Picture 2"/>
          <p:cNvPicPr>
            <a:picLocks noChangeAspect="1" noChangeArrowheads="1"/>
          </p:cNvPicPr>
          <p:nvPr/>
        </p:nvPicPr>
        <p:blipFill>
          <a:blip r:embed="rId2"/>
          <a:srcRect/>
          <a:stretch>
            <a:fillRect/>
          </a:stretch>
        </p:blipFill>
        <p:spPr bwMode="auto">
          <a:xfrm>
            <a:off x="1333500" y="1412875"/>
            <a:ext cx="6334125" cy="50990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44" name="Rectangle 3"/>
          <p:cNvSpPr>
            <a:spLocks noChangeArrowheads="1"/>
          </p:cNvSpPr>
          <p:nvPr/>
        </p:nvSpPr>
        <p:spPr bwMode="auto">
          <a:xfrm>
            <a:off x="7405688" y="6545263"/>
            <a:ext cx="16414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000"/>
              <a:t>http://walterdorn.org/pub/11</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1476375" y="2286000"/>
            <a:ext cx="6335713" cy="1143000"/>
          </a:xfrm>
        </p:spPr>
        <p:txBody>
          <a:bodyPr/>
          <a:lstStyle/>
          <a:p>
            <a:pPr eaLnBrk="1" hangingPunct="1"/>
            <a:r>
              <a:rPr lang="fr-CA" sz="4000" smtClean="0"/>
              <a:t>« La vérité est plus étrange que la fiction. » </a:t>
            </a:r>
          </a:p>
        </p:txBody>
      </p:sp>
      <p:sp>
        <p:nvSpPr>
          <p:cNvPr id="62467" name="Rectangle 3"/>
          <p:cNvSpPr>
            <a:spLocks noGrp="1" noChangeArrowheads="1"/>
          </p:cNvSpPr>
          <p:nvPr>
            <p:ph type="subTitle" idx="1"/>
          </p:nvPr>
        </p:nvSpPr>
        <p:spPr/>
        <p:txBody>
          <a:bodyPr/>
          <a:lstStyle/>
          <a:p>
            <a:pPr eaLnBrk="1" hangingPunct="1"/>
            <a:endParaRPr lang="fr-CA"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endParaRPr lang="fr-CA" smtClean="0"/>
          </a:p>
        </p:txBody>
      </p:sp>
      <p:sp>
        <p:nvSpPr>
          <p:cNvPr id="63491" name="Text Box 5"/>
          <p:cNvSpPr txBox="1">
            <a:spLocks noChangeArrowheads="1"/>
          </p:cNvSpPr>
          <p:nvPr/>
        </p:nvSpPr>
        <p:spPr bwMode="auto">
          <a:xfrm>
            <a:off x="8382000" y="6096000"/>
            <a:ext cx="6270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ONU</a:t>
            </a:r>
          </a:p>
        </p:txBody>
      </p:sp>
      <p:pic>
        <p:nvPicPr>
          <p:cNvPr id="63492" name="Picture 7" descr="splash_1"/>
          <p:cNvPicPr>
            <a:picLocks noChangeAspect="1" noChangeArrowheads="1"/>
          </p:cNvPicPr>
          <p:nvPr>
            <p:ph type="body" idx="1"/>
          </p:nvPr>
        </p:nvPicPr>
        <p:blipFill>
          <a:blip r:embed="rId2">
            <a:extLst>
              <a:ext uri="{28A0092B-C50C-407E-A947-70E740481C1C}">
                <a14:useLocalDpi xmlns:a14="http://schemas.microsoft.com/office/drawing/2010/main"/>
              </a:ext>
            </a:extLst>
          </a:blip>
          <a:srcRect/>
          <a:stretch>
            <a:fillRect/>
          </a:stretch>
        </p:blipFill>
        <p:spPr>
          <a:xfrm>
            <a:off x="0" y="381000"/>
            <a:ext cx="9144000" cy="578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4"/>
          <p:cNvSpPr>
            <a:spLocks noGrp="1" noChangeArrowheads="1"/>
          </p:cNvSpPr>
          <p:nvPr>
            <p:ph type="body" sz="half" idx="2"/>
          </p:nvPr>
        </p:nvSpPr>
        <p:spPr>
          <a:xfrm>
            <a:off x="4008438" y="1143000"/>
            <a:ext cx="4956175" cy="4953000"/>
          </a:xfrm>
        </p:spPr>
        <p:txBody>
          <a:bodyPr/>
          <a:lstStyle/>
          <a:p>
            <a:pPr eaLnBrk="1" hangingPunct="1">
              <a:buFontTx/>
              <a:buNone/>
            </a:pPr>
            <a:r>
              <a:rPr lang="fr-CA" smtClean="0"/>
              <a:t>	</a:t>
            </a:r>
            <a:r>
              <a:rPr lang="fr-CA" b="1" smtClean="0"/>
              <a:t>« Nous cherchons la primauté du droit fondée sur le consentement des entités gouvernées et soutenue par l’opinion générale de l’humanité. » </a:t>
            </a:r>
            <a:r>
              <a:rPr lang="fr-CA" sz="1500" smtClean="0"/>
              <a:t>[Traduction]</a:t>
            </a:r>
          </a:p>
          <a:p>
            <a:pPr lvl="1" eaLnBrk="1" hangingPunct="1"/>
            <a:r>
              <a:rPr lang="fr-CA" smtClean="0"/>
              <a:t>Président Woodrow Wilson</a:t>
            </a:r>
          </a:p>
        </p:txBody>
      </p:sp>
      <p:sp>
        <p:nvSpPr>
          <p:cNvPr id="64515" name="Text Box 8"/>
          <p:cNvSpPr txBox="1">
            <a:spLocks noChangeArrowheads="1"/>
          </p:cNvSpPr>
          <p:nvPr/>
        </p:nvSpPr>
        <p:spPr bwMode="auto">
          <a:xfrm rot="5400000">
            <a:off x="3248025" y="5080001"/>
            <a:ext cx="12922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900"/>
              <a:t>National PortraitGallery</a:t>
            </a:r>
          </a:p>
        </p:txBody>
      </p:sp>
      <p:pic>
        <p:nvPicPr>
          <p:cNvPr id="64516" name="Picture 9" descr="WILSON_woodrow"/>
          <p:cNvPicPr>
            <a:picLocks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684213" y="1344613"/>
            <a:ext cx="3030537"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fr-CA" smtClean="0"/>
              <a:t>L’idée de départ</a:t>
            </a:r>
          </a:p>
        </p:txBody>
      </p:sp>
      <p:sp>
        <p:nvSpPr>
          <p:cNvPr id="7171" name="Rectangle 3"/>
          <p:cNvSpPr>
            <a:spLocks noGrp="1" noChangeArrowheads="1"/>
          </p:cNvSpPr>
          <p:nvPr>
            <p:ph type="body" sz="half" idx="1"/>
          </p:nvPr>
        </p:nvSpPr>
        <p:spPr>
          <a:xfrm>
            <a:off x="468313" y="1700213"/>
            <a:ext cx="4102100" cy="4687887"/>
          </a:xfrm>
        </p:spPr>
        <p:txBody>
          <a:bodyPr/>
          <a:lstStyle/>
          <a:p>
            <a:pPr eaLnBrk="1" hangingPunct="1">
              <a:lnSpc>
                <a:spcPct val="90000"/>
              </a:lnSpc>
              <a:buFontTx/>
              <a:buNone/>
              <a:defRPr/>
            </a:pPr>
            <a:r>
              <a:rPr lang="fr-CA" sz="2400" dirty="0" smtClean="0">
                <a:cs typeface="Times New Roman" pitchFamily="18" charset="0"/>
              </a:rPr>
              <a:t>	</a:t>
            </a:r>
            <a:r>
              <a:rPr lang="fr-CA" sz="2400" dirty="0">
                <a:cs typeface="Times New Roman" pitchFamily="18" charset="0"/>
              </a:rPr>
              <a:t>« Une </a:t>
            </a:r>
            <a:r>
              <a:rPr lang="fr-CA" sz="2400" b="1" dirty="0">
                <a:cs typeface="Times New Roman" pitchFamily="18" charset="0"/>
              </a:rPr>
              <a:t>association</a:t>
            </a:r>
            <a:r>
              <a:rPr lang="fr-CA" sz="2400" dirty="0">
                <a:cs typeface="Times New Roman" pitchFamily="18" charset="0"/>
              </a:rPr>
              <a:t> générale des nations doit être formée en vertu de pactes spécifiques dans le but de créer des garanties mutuelles </a:t>
            </a:r>
            <a:r>
              <a:rPr lang="fr-CA" sz="2400" b="1" dirty="0">
                <a:cs typeface="Times New Roman" pitchFamily="18" charset="0"/>
              </a:rPr>
              <a:t>d’indépendance politique et d’intégrité territoriale </a:t>
            </a:r>
            <a:r>
              <a:rPr lang="fr-CA" sz="2400" dirty="0">
                <a:cs typeface="Times New Roman" pitchFamily="18" charset="0"/>
              </a:rPr>
              <a:t>pour les grands États comme pour les petits. » </a:t>
            </a:r>
            <a:r>
              <a:rPr lang="fr-CA" sz="1500" dirty="0">
                <a:cs typeface="Times New Roman" pitchFamily="18" charset="0"/>
              </a:rPr>
              <a:t>[</a:t>
            </a:r>
            <a:r>
              <a:rPr lang="fr-CA" sz="1500" dirty="0" smtClean="0">
                <a:cs typeface="Times New Roman" pitchFamily="18" charset="0"/>
              </a:rPr>
              <a:t>Traduction]</a:t>
            </a:r>
            <a:endParaRPr lang="fr-CA" sz="1500" dirty="0">
              <a:cs typeface="Times New Roman" pitchFamily="18" charset="0"/>
            </a:endParaRPr>
          </a:p>
          <a:p>
            <a:pPr marL="268288" indent="-268288" eaLnBrk="1" hangingPunct="1">
              <a:lnSpc>
                <a:spcPct val="90000"/>
              </a:lnSpc>
              <a:buFontTx/>
              <a:buNone/>
              <a:defRPr/>
            </a:pPr>
            <a:r>
              <a:rPr lang="fr-CA" sz="2400" dirty="0" smtClean="0"/>
              <a:t>	</a:t>
            </a:r>
            <a:r>
              <a:rPr lang="fr-CA" sz="2400" dirty="0"/>
              <a:t> </a:t>
            </a:r>
            <a:r>
              <a:rPr lang="fr-CA" sz="2400" dirty="0" smtClean="0"/>
              <a:t>- </a:t>
            </a:r>
            <a:r>
              <a:rPr lang="fr-CA" sz="2000" dirty="0" smtClean="0"/>
              <a:t>Président </a:t>
            </a:r>
            <a:r>
              <a:rPr lang="fr-CA" sz="2000" dirty="0" err="1" smtClean="0"/>
              <a:t>Woodrow</a:t>
            </a:r>
            <a:r>
              <a:rPr lang="fr-CA" sz="2000" dirty="0" smtClean="0"/>
              <a:t> Wilson, 	quatorzième point, </a:t>
            </a:r>
            <a:br>
              <a:rPr lang="fr-CA" sz="2000" dirty="0" smtClean="0"/>
            </a:br>
            <a:r>
              <a:rPr lang="fr-CA" sz="2000" dirty="0" smtClean="0"/>
              <a:t>	8 janvier 1918</a:t>
            </a:r>
          </a:p>
        </p:txBody>
      </p:sp>
      <p:pic>
        <p:nvPicPr>
          <p:cNvPr id="10244" name="Picture 7" descr="Wilson_PortraitSitting_NPG"/>
          <p:cNvPicPr>
            <a:picLocks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5029200" y="1752600"/>
            <a:ext cx="3119438" cy="4495800"/>
          </a:xfr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762000" y="2895600"/>
            <a:ext cx="7772400" cy="1143000"/>
          </a:xfrm>
        </p:spPr>
        <p:txBody>
          <a:bodyPr/>
          <a:lstStyle/>
          <a:p>
            <a:pPr eaLnBrk="1" hangingPunct="1"/>
            <a:r>
              <a:rPr lang="fr-CA" sz="7200" smtClean="0"/>
              <a:t>LA FIN…</a:t>
            </a:r>
            <a:r>
              <a:rPr lang="fr-CA" sz="5400" smtClean="0"/>
              <a:t/>
            </a:r>
            <a:br>
              <a:rPr lang="fr-CA" sz="5400" smtClean="0"/>
            </a:br>
            <a:r>
              <a:rPr lang="fr-CA" sz="5400" smtClean="0"/>
              <a:t/>
            </a:r>
            <a:br>
              <a:rPr lang="fr-CA" sz="5400" smtClean="0"/>
            </a:br>
            <a:r>
              <a:rPr lang="fr-CA" sz="5400" smtClean="0"/>
              <a:t>DU COMMENCEMENT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endParaRPr lang="en-CA" smtClean="0"/>
          </a:p>
        </p:txBody>
      </p:sp>
      <p:pic>
        <p:nvPicPr>
          <p:cNvPr id="66563" name="Picture 3" descr="economis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63738" y="0"/>
            <a:ext cx="5216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fr-CA" sz="6000" b="1" smtClean="0"/>
              <a:t>1919</a:t>
            </a:r>
          </a:p>
        </p:txBody>
      </p:sp>
      <p:sp>
        <p:nvSpPr>
          <p:cNvPr id="11267" name="Rectangle 3"/>
          <p:cNvSpPr>
            <a:spLocks noGrp="1" noChangeArrowheads="1"/>
          </p:cNvSpPr>
          <p:nvPr>
            <p:ph type="body" sz="half" idx="1"/>
          </p:nvPr>
        </p:nvSpPr>
        <p:spPr>
          <a:xfrm>
            <a:off x="539750" y="1773238"/>
            <a:ext cx="4419600" cy="4418012"/>
          </a:xfrm>
        </p:spPr>
        <p:txBody>
          <a:bodyPr/>
          <a:lstStyle/>
          <a:p>
            <a:pPr eaLnBrk="1" hangingPunct="1"/>
            <a:r>
              <a:rPr lang="fr-CA" sz="2400" smtClean="0"/>
              <a:t>Première OI pour la paix : </a:t>
            </a:r>
            <a:br>
              <a:rPr lang="fr-CA" sz="2400" smtClean="0"/>
            </a:br>
            <a:r>
              <a:rPr lang="fr-CA" sz="2000" smtClean="0"/>
              <a:t>La Société des Nations</a:t>
            </a:r>
          </a:p>
          <a:p>
            <a:pPr lvl="1" eaLnBrk="1" hangingPunct="1"/>
            <a:r>
              <a:rPr lang="fr-CA" sz="2000" smtClean="0"/>
              <a:t>Principes et structures de base des OI</a:t>
            </a:r>
          </a:p>
          <a:p>
            <a:pPr eaLnBrk="1" hangingPunct="1"/>
            <a:endParaRPr lang="fr-CA" sz="2400" smtClean="0"/>
          </a:p>
          <a:p>
            <a:pPr eaLnBrk="1" hangingPunct="1"/>
            <a:r>
              <a:rPr lang="fr-CA" sz="2400" smtClean="0"/>
              <a:t>Tensions périodiques entre </a:t>
            </a:r>
            <a:r>
              <a:rPr lang="fr-CA" sz="2400" i="1" smtClean="0"/>
              <a:t>l’idéalisme </a:t>
            </a:r>
            <a:r>
              <a:rPr lang="fr-CA" sz="2400" smtClean="0"/>
              <a:t>et </a:t>
            </a:r>
            <a:r>
              <a:rPr lang="fr-CA" sz="2400" i="1" smtClean="0"/>
              <a:t>la realpolitik</a:t>
            </a:r>
          </a:p>
          <a:p>
            <a:pPr lvl="1" eaLnBrk="1" hangingPunct="1"/>
            <a:r>
              <a:rPr lang="fr-CA" sz="2000" smtClean="0"/>
              <a:t>Débat du grand traité, 1919-1920</a:t>
            </a:r>
          </a:p>
        </p:txBody>
      </p:sp>
      <p:pic>
        <p:nvPicPr>
          <p:cNvPr id="11268" name="Picture 6" descr="Macmill"/>
          <p:cNvPicPr>
            <a:picLocks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5334000" y="1600200"/>
            <a:ext cx="3081338"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4213" y="188913"/>
            <a:ext cx="7772400" cy="1143000"/>
          </a:xfrm>
        </p:spPr>
        <p:txBody>
          <a:bodyPr/>
          <a:lstStyle/>
          <a:p>
            <a:pPr eaLnBrk="1" hangingPunct="1"/>
            <a:r>
              <a:rPr lang="fr-CA" sz="3600" smtClean="0"/>
              <a:t>La Société des Nations</a:t>
            </a:r>
          </a:p>
        </p:txBody>
      </p:sp>
      <p:sp>
        <p:nvSpPr>
          <p:cNvPr id="13315" name="Rectangle 3"/>
          <p:cNvSpPr>
            <a:spLocks noGrp="1" noChangeArrowheads="1"/>
          </p:cNvSpPr>
          <p:nvPr>
            <p:ph type="body" sz="half" idx="2"/>
          </p:nvPr>
        </p:nvSpPr>
        <p:spPr>
          <a:xfrm>
            <a:off x="3563938" y="1828800"/>
            <a:ext cx="5351462" cy="4495800"/>
          </a:xfrm>
        </p:spPr>
        <p:txBody>
          <a:bodyPr/>
          <a:lstStyle/>
          <a:p>
            <a:pPr marL="0" indent="0" eaLnBrk="1" hangingPunct="1">
              <a:lnSpc>
                <a:spcPct val="90000"/>
              </a:lnSpc>
              <a:buFontTx/>
              <a:buNone/>
              <a:defRPr/>
            </a:pPr>
            <a:r>
              <a:rPr lang="fr-CA" sz="2800" dirty="0" smtClean="0"/>
              <a:t>« Quatre grandes puissances »</a:t>
            </a:r>
          </a:p>
          <a:p>
            <a:pPr eaLnBrk="1" hangingPunct="1">
              <a:lnSpc>
                <a:spcPct val="90000"/>
              </a:lnSpc>
              <a:defRPr/>
            </a:pPr>
            <a:endParaRPr lang="fr-CA" sz="2800" i="1" dirty="0" smtClean="0"/>
          </a:p>
          <a:p>
            <a:pPr eaLnBrk="1" hangingPunct="1">
              <a:lnSpc>
                <a:spcPct val="90000"/>
              </a:lnSpc>
              <a:defRPr/>
            </a:pPr>
            <a:endParaRPr lang="fr-CA" sz="2800" i="1" dirty="0" smtClean="0"/>
          </a:p>
          <a:p>
            <a:pPr eaLnBrk="1" hangingPunct="1">
              <a:lnSpc>
                <a:spcPct val="90000"/>
              </a:lnSpc>
              <a:defRPr/>
            </a:pPr>
            <a:endParaRPr lang="fr-CA" sz="2800" i="1" dirty="0" smtClean="0"/>
          </a:p>
          <a:p>
            <a:pPr eaLnBrk="1" hangingPunct="1">
              <a:lnSpc>
                <a:spcPct val="90000"/>
              </a:lnSpc>
              <a:defRPr/>
            </a:pPr>
            <a:endParaRPr lang="fr-CA" sz="2800" i="1" dirty="0" smtClean="0"/>
          </a:p>
          <a:p>
            <a:pPr marL="0" indent="0" eaLnBrk="1" hangingPunct="1">
              <a:lnSpc>
                <a:spcPct val="90000"/>
              </a:lnSpc>
              <a:buFontTx/>
              <a:buNone/>
              <a:defRPr/>
            </a:pPr>
            <a:r>
              <a:rPr lang="fr-CA" sz="2800" dirty="0" smtClean="0"/>
              <a:t>« Un être vivant est né</a:t>
            </a:r>
            <a:r>
              <a:rPr lang="fr-CA" sz="2800" dirty="0"/>
              <a:t> </a:t>
            </a:r>
            <a:r>
              <a:rPr lang="fr-CA" sz="2800" dirty="0" smtClean="0"/>
              <a:t>» </a:t>
            </a:r>
            <a:r>
              <a:rPr lang="fr-CA" sz="1500" dirty="0" smtClean="0"/>
              <a:t>[Traduction]</a:t>
            </a:r>
            <a:endParaRPr lang="fr-CA" sz="1500" dirty="0"/>
          </a:p>
          <a:p>
            <a:pPr lvl="1" eaLnBrk="1" hangingPunct="1">
              <a:lnSpc>
                <a:spcPct val="90000"/>
              </a:lnSpc>
              <a:buFont typeface="Times New Roman" pitchFamily="18" charset="0"/>
              <a:buChar char="–"/>
              <a:defRPr/>
            </a:pPr>
            <a:r>
              <a:rPr lang="fr-CA" sz="2400" dirty="0"/>
              <a:t>W. Wilson, </a:t>
            </a:r>
            <a:r>
              <a:rPr lang="fr-CA" sz="2400" dirty="0" smtClean="0"/>
              <a:t>14 </a:t>
            </a:r>
            <a:r>
              <a:rPr lang="fr-CA" sz="2400" dirty="0"/>
              <a:t>février 1919</a:t>
            </a:r>
          </a:p>
          <a:p>
            <a:pPr eaLnBrk="1" hangingPunct="1">
              <a:lnSpc>
                <a:spcPct val="90000"/>
              </a:lnSpc>
              <a:defRPr/>
            </a:pPr>
            <a:endParaRPr lang="fr-CA" sz="2800" dirty="0" smtClean="0"/>
          </a:p>
          <a:p>
            <a:pPr marL="0" indent="0" eaLnBrk="1" hangingPunct="1">
              <a:lnSpc>
                <a:spcPct val="90000"/>
              </a:lnSpc>
              <a:buFontTx/>
              <a:buNone/>
              <a:defRPr/>
            </a:pPr>
            <a:r>
              <a:rPr lang="fr-CA" sz="2800" dirty="0" smtClean="0"/>
              <a:t>Pacte de la Société des Nations</a:t>
            </a:r>
          </a:p>
          <a:p>
            <a:pPr lvl="1" eaLnBrk="1" hangingPunct="1">
              <a:lnSpc>
                <a:spcPct val="90000"/>
              </a:lnSpc>
              <a:defRPr/>
            </a:pPr>
            <a:r>
              <a:rPr lang="fr-CA" sz="2400" dirty="0" smtClean="0"/>
              <a:t>Entrée en vigueur : janvier 1920</a:t>
            </a:r>
          </a:p>
        </p:txBody>
      </p:sp>
      <p:pic>
        <p:nvPicPr>
          <p:cNvPr id="12292" name="Picture 8" descr="Wilson_PPC_3rdPlenary_LNComm_Mandat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88" y="4292600"/>
            <a:ext cx="299085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descr="81476sm">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5288" y="1773238"/>
            <a:ext cx="2881312" cy="2270125"/>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10"/>
          <p:cNvSpPr>
            <a:spLocks noGrp="1" noChangeArrowheads="1"/>
          </p:cNvSpPr>
          <p:nvPr>
            <p:ph type="title"/>
          </p:nvPr>
        </p:nvSpPr>
        <p:spPr>
          <a:xfrm>
            <a:off x="609600" y="304800"/>
            <a:ext cx="7772400" cy="990600"/>
          </a:xfrm>
        </p:spPr>
        <p:txBody>
          <a:bodyPr/>
          <a:lstStyle/>
          <a:p>
            <a:pPr eaLnBrk="1" hangingPunct="1"/>
            <a:r>
              <a:rPr lang="fr-CA" sz="4000" smtClean="0"/>
              <a:t>Représentation canadienne</a:t>
            </a:r>
          </a:p>
        </p:txBody>
      </p:sp>
      <p:sp>
        <p:nvSpPr>
          <p:cNvPr id="13315" name="Text Box 3"/>
          <p:cNvSpPr txBox="1">
            <a:spLocks noChangeArrowheads="1"/>
          </p:cNvSpPr>
          <p:nvPr/>
        </p:nvSpPr>
        <p:spPr bwMode="auto">
          <a:xfrm>
            <a:off x="822325" y="5527675"/>
            <a:ext cx="80930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CA"/>
              <a:t>« Les dominions autonomes de l’Empire britannique peuvent être choisis ou nommés comme membres du Conseil [de la Société des Nations] » </a:t>
            </a:r>
            <a:r>
              <a:rPr lang="fr-CA" sz="1500"/>
              <a:t>[Traduction]</a:t>
            </a:r>
          </a:p>
        </p:txBody>
      </p:sp>
      <p:grpSp>
        <p:nvGrpSpPr>
          <p:cNvPr id="13316" name="Group 7"/>
          <p:cNvGrpSpPr>
            <a:grpSpLocks/>
          </p:cNvGrpSpPr>
          <p:nvPr/>
        </p:nvGrpSpPr>
        <p:grpSpPr bwMode="auto">
          <a:xfrm>
            <a:off x="3306763" y="2265363"/>
            <a:ext cx="2530475" cy="2133600"/>
            <a:chOff x="0" y="0"/>
            <a:chExt cx="1594" cy="1388"/>
          </a:xfrm>
        </p:grpSpPr>
        <p:sp>
          <p:nvSpPr>
            <p:cNvPr id="13319"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sp>
          <p:nvSpPr>
            <p:cNvPr id="13320" name="Rectangle 5"/>
            <p:cNvSpPr>
              <a:spLocks noChangeArrowheads="1"/>
            </p:cNvSpPr>
            <p:nvPr/>
          </p:nvSpPr>
          <p:spPr bwMode="auto">
            <a:xfrm>
              <a:off x="0" y="11"/>
              <a:ext cx="1594" cy="1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atin typeface="Arial" pitchFamily="34" charset="0"/>
                  <a:cs typeface="Arial" pitchFamily="34" charset="0"/>
                </a:rPr>
                <a:t>  </a:t>
              </a:r>
              <a:r>
                <a:rPr lang="en-US" sz="14200">
                  <a:latin typeface="Arial" pitchFamily="34" charset="0"/>
                  <a:cs typeface="Arial" pitchFamily="34" charset="0"/>
                </a:rPr>
                <a:t> </a:t>
              </a:r>
              <a:r>
                <a:rPr lang="en-US">
                  <a:latin typeface="Arial" pitchFamily="34" charset="0"/>
                  <a:cs typeface="Arial" pitchFamily="34" charset="0"/>
                </a:rPr>
                <a:t>                   </a:t>
              </a:r>
            </a:p>
          </p:txBody>
        </p:sp>
      </p:grpSp>
      <p:pic>
        <p:nvPicPr>
          <p:cNvPr id="13317" name="Picture 13" descr="Photo of Sir Robert Bord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75563" y="90488"/>
            <a:ext cx="1287462"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76375" y="1484313"/>
            <a:ext cx="5748338" cy="395763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8221</TotalTime>
  <Words>1542</Words>
  <Application>Microsoft Office PowerPoint</Application>
  <PresentationFormat>On-screen Show (4:3)</PresentationFormat>
  <Paragraphs>361</Paragraphs>
  <Slides>61</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9" baseType="lpstr">
      <vt:lpstr>Times New Roman</vt:lpstr>
      <vt:lpstr>Arial</vt:lpstr>
      <vt:lpstr> Arial</vt:lpstr>
      <vt:lpstr>굴림</vt:lpstr>
      <vt:lpstr>Arial Unicode MS</vt:lpstr>
      <vt:lpstr>Verdana</vt:lpstr>
      <vt:lpstr>Default Design</vt:lpstr>
      <vt:lpstr>Microsoft ClipArt Gallery</vt:lpstr>
      <vt:lpstr> LES ORGANISATIONS INTERNATIONALES :  ROLES EN ÉVOLUTION</vt:lpstr>
      <vt:lpstr>À partir de rien...</vt:lpstr>
      <vt:lpstr>Commission du Rhin</vt:lpstr>
      <vt:lpstr>PowerPoint Presentation</vt:lpstr>
      <vt:lpstr>Première Guerre mondiale</vt:lpstr>
      <vt:lpstr>L’idée de départ</vt:lpstr>
      <vt:lpstr>1919</vt:lpstr>
      <vt:lpstr>La Société des Nations</vt:lpstr>
      <vt:lpstr>Représentation canadienne</vt:lpstr>
      <vt:lpstr>Internationalisme (Wilson) par opposition à nationalisme (Lodge)</vt:lpstr>
      <vt:lpstr>PowerPoint Presentation</vt:lpstr>
      <vt:lpstr>La Société des Nations</vt:lpstr>
      <vt:lpstr>Outside the League</vt:lpstr>
      <vt:lpstr>Succès de la Société (années 1920)</vt:lpstr>
      <vt:lpstr>En dehors de la Société : idéalisme mal placé Pacte Briand-Kellogg</vt:lpstr>
      <vt:lpstr>Principaux échecs de la Société (années 1930)</vt:lpstr>
      <vt:lpstr>Canada au sein de la Société</vt:lpstr>
      <vt:lpstr>Hailé Sélassié à Genève</vt:lpstr>
      <vt:lpstr>Seconde Guerre mondiale</vt:lpstr>
      <vt:lpstr>Deux présidents de guerre et de paix</vt:lpstr>
      <vt:lpstr>1945</vt:lpstr>
      <vt:lpstr>Documents constituants</vt:lpstr>
      <vt:lpstr>Les membres</vt:lpstr>
      <vt:lpstr>Conseil : États choisis</vt:lpstr>
      <vt:lpstr>Mandats et tutelle</vt:lpstr>
      <vt:lpstr>Cours de justice</vt:lpstr>
      <vt:lpstr>Secrétariat</vt:lpstr>
      <vt:lpstr>Secrétaires généraux</vt:lpstr>
      <vt:lpstr>Participation des É.-U.</vt:lpstr>
      <vt:lpstr>Constitutions de la Société et de l’ONU :  principales différences</vt:lpstr>
      <vt:lpstr>PowerPoint Presentation</vt:lpstr>
      <vt:lpstr>Famille grandissante des organismes de l’ONU</vt:lpstr>
      <vt:lpstr>Événements sélectionnés</vt:lpstr>
      <vt:lpstr>« Intervention militaire » de 1950 en Corée : justification de la sécurité collective</vt:lpstr>
      <vt:lpstr>Leadership des É.-U.</vt:lpstr>
      <vt:lpstr>PowerPoint Presentation</vt:lpstr>
      <vt:lpstr>PowerPoint Presentation</vt:lpstr>
      <vt:lpstr>Internationalisme canadien</vt:lpstr>
      <vt:lpstr>« Âge d’or » de la diplomatie canadienne, de 1945 à 1957</vt:lpstr>
      <vt:lpstr>Prix Nobel de la paix de 1957</vt:lpstr>
      <vt:lpstr>Évolution du maintien de la paix de l’ONU</vt:lpstr>
      <vt:lpstr>Expansion du maintien de la paix</vt:lpstr>
      <vt:lpstr>PowerPoint Presentation</vt:lpstr>
      <vt:lpstr>Nature multidimensionnelle du maintien de la paix moderne</vt:lpstr>
      <vt:lpstr>Casques bleus de l’ONU (de 1992 à aujourd’hui)</vt:lpstr>
      <vt:lpstr>Consolidation de la paix</vt:lpstr>
      <vt:lpstr>PowerPoint Presentation</vt:lpstr>
      <vt:lpstr>Supervision des droits de la personne</vt:lpstr>
      <vt:lpstr>Cour et tribunaux pénaux internationaux</vt:lpstr>
      <vt:lpstr>PowerPoint Presentation</vt:lpstr>
      <vt:lpstr>Imposition de la paix : types</vt:lpstr>
      <vt:lpstr>Sanctions</vt:lpstr>
      <vt:lpstr>Tensions et dynamique</vt:lpstr>
      <vt:lpstr>Prédictions pour les 25 prochaines années</vt:lpstr>
      <vt:lpstr>PowerPoint Presentation</vt:lpstr>
      <vt:lpstr>Réorganisation internationale</vt:lpstr>
      <vt:lpstr>« La vérité est plus étrange que la fiction. » </vt:lpstr>
      <vt:lpstr>PowerPoint Presentation</vt:lpstr>
      <vt:lpstr>PowerPoint Presentation</vt:lpstr>
      <vt:lpstr>LA FIN…  DU COMMENCEMENT</vt:lpstr>
      <vt:lpstr>PowerPoint Presentation</vt:lpstr>
    </vt:vector>
  </TitlesOfParts>
  <Company>DND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ORGANIZATIONS</dc:title>
  <dc:creator>Dorn</dc:creator>
  <cp:lastModifiedBy> </cp:lastModifiedBy>
  <cp:revision>221</cp:revision>
  <cp:lastPrinted>2011-12-09T20:20:20Z</cp:lastPrinted>
  <dcterms:created xsi:type="dcterms:W3CDTF">2004-02-02T19:40:43Z</dcterms:created>
  <dcterms:modified xsi:type="dcterms:W3CDTF">2013-02-15T09:00:44Z</dcterms:modified>
</cp:coreProperties>
</file>