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8" r:id="rId2"/>
    <p:sldMasterId id="2147483648" r:id="rId3"/>
  </p:sldMasterIdLst>
  <p:notesMasterIdLst>
    <p:notesMasterId r:id="rId68"/>
  </p:notesMasterIdLst>
  <p:handoutMasterIdLst>
    <p:handoutMasterId r:id="rId69"/>
  </p:handoutMasterIdLst>
  <p:sldIdLst>
    <p:sldId id="257" r:id="rId4"/>
    <p:sldId id="511" r:id="rId5"/>
    <p:sldId id="506" r:id="rId6"/>
    <p:sldId id="505" r:id="rId7"/>
    <p:sldId id="408" r:id="rId8"/>
    <p:sldId id="269" r:id="rId9"/>
    <p:sldId id="258" r:id="rId10"/>
    <p:sldId id="264" r:id="rId11"/>
    <p:sldId id="276" r:id="rId12"/>
    <p:sldId id="286" r:id="rId13"/>
    <p:sldId id="287" r:id="rId14"/>
    <p:sldId id="318" r:id="rId15"/>
    <p:sldId id="398" r:id="rId16"/>
    <p:sldId id="465" r:id="rId17"/>
    <p:sldId id="271" r:id="rId18"/>
    <p:sldId id="273" r:id="rId19"/>
    <p:sldId id="334" r:id="rId20"/>
    <p:sldId id="275" r:id="rId21"/>
    <p:sldId id="301" r:id="rId22"/>
    <p:sldId id="302" r:id="rId23"/>
    <p:sldId id="261" r:id="rId24"/>
    <p:sldId id="307" r:id="rId25"/>
    <p:sldId id="316" r:id="rId26"/>
    <p:sldId id="312" r:id="rId27"/>
    <p:sldId id="319" r:id="rId28"/>
    <p:sldId id="324" r:id="rId29"/>
    <p:sldId id="313" r:id="rId30"/>
    <p:sldId id="314" r:id="rId31"/>
    <p:sldId id="331" r:id="rId32"/>
    <p:sldId id="335" r:id="rId33"/>
    <p:sldId id="486" r:id="rId34"/>
    <p:sldId id="528" r:id="rId35"/>
    <p:sldId id="343" r:id="rId36"/>
    <p:sldId id="345" r:id="rId37"/>
    <p:sldId id="347" r:id="rId38"/>
    <p:sldId id="556" r:id="rId39"/>
    <p:sldId id="553" r:id="rId40"/>
    <p:sldId id="351" r:id="rId41"/>
    <p:sldId id="352" r:id="rId42"/>
    <p:sldId id="353" r:id="rId43"/>
    <p:sldId id="392" r:id="rId44"/>
    <p:sldId id="362" r:id="rId45"/>
    <p:sldId id="550" r:id="rId46"/>
    <p:sldId id="365" r:id="rId47"/>
    <p:sldId id="552" r:id="rId48"/>
    <p:sldId id="369" r:id="rId49"/>
    <p:sldId id="547" r:id="rId50"/>
    <p:sldId id="372" r:id="rId51"/>
    <p:sldId id="374" r:id="rId52"/>
    <p:sldId id="515" r:id="rId53"/>
    <p:sldId id="375" r:id="rId54"/>
    <p:sldId id="376" r:id="rId55"/>
    <p:sldId id="535" r:id="rId56"/>
    <p:sldId id="543" r:id="rId57"/>
    <p:sldId id="544" r:id="rId58"/>
    <p:sldId id="541" r:id="rId59"/>
    <p:sldId id="330" r:id="rId60"/>
    <p:sldId id="325" r:id="rId61"/>
    <p:sldId id="405" r:id="rId62"/>
    <p:sldId id="394" r:id="rId63"/>
    <p:sldId id="548" r:id="rId64"/>
    <p:sldId id="561" r:id="rId65"/>
    <p:sldId id="557" r:id="rId66"/>
    <p:sldId id="539" r:id="rId6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96510" autoAdjust="0"/>
  </p:normalViewPr>
  <p:slideViewPr>
    <p:cSldViewPr>
      <p:cViewPr>
        <p:scale>
          <a:sx n="83" d="100"/>
          <a:sy n="83"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CA"/>
          </a:p>
        </p:txBody>
      </p:sp>
      <p:sp>
        <p:nvSpPr>
          <p:cNvPr id="3153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CA"/>
          </a:p>
        </p:txBody>
      </p:sp>
      <p:sp>
        <p:nvSpPr>
          <p:cNvPr id="3153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CA"/>
          </a:p>
        </p:txBody>
      </p:sp>
      <p:sp>
        <p:nvSpPr>
          <p:cNvPr id="3153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25017A57-D36D-4605-82F6-B58C2D0D436F}" type="slidenum">
              <a:rPr lang="en-CA"/>
              <a:pPr>
                <a:defRPr/>
              </a:pPr>
              <a:t>‹#›</a:t>
            </a:fld>
            <a:endParaRPr lang="en-CA"/>
          </a:p>
        </p:txBody>
      </p:sp>
    </p:spTree>
    <p:extLst>
      <p:ext uri="{BB962C8B-B14F-4D97-AF65-F5344CB8AC3E}">
        <p14:creationId xmlns:p14="http://schemas.microsoft.com/office/powerpoint/2010/main" val="376377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82948"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8C87FFD9-FD74-4D17-8ED2-A9B6B239024D}" type="slidenum">
              <a:rPr lang="en-US"/>
              <a:pPr>
                <a:defRPr/>
              </a:pPr>
              <a:t>‹#›</a:t>
            </a:fld>
            <a:endParaRPr lang="en-US"/>
          </a:p>
        </p:txBody>
      </p:sp>
    </p:spTree>
    <p:extLst>
      <p:ext uri="{BB962C8B-B14F-4D97-AF65-F5344CB8AC3E}">
        <p14:creationId xmlns:p14="http://schemas.microsoft.com/office/powerpoint/2010/main" val="2725910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MSV9_J8Cst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CA" smtClean="0"/>
              <a:t>“Things are the way they are </a:t>
            </a:r>
            <a:r>
              <a:rPr lang="en-CA" i="1" smtClean="0"/>
              <a:t>because</a:t>
            </a:r>
            <a:r>
              <a:rPr lang="en-CA" smtClean="0"/>
              <a:t> they got to be that way.” Not merely a statement of the obvious but a pearl of wisdom. </a:t>
            </a:r>
          </a:p>
        </p:txBody>
      </p:sp>
      <p:sp>
        <p:nvSpPr>
          <p:cNvPr id="8397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E224928-5328-4A17-88BA-E34081E971F2}"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79BA72-89E7-4925-B07F-0BFEF33EDBE2}" type="slidenum">
              <a:rPr lang="en-US" sz="1200" smtClean="0"/>
              <a:pPr eaLnBrk="1" hangingPunct="1"/>
              <a:t>48</a:t>
            </a:fld>
            <a:endParaRPr lang="en-US" sz="1200" smtClean="0"/>
          </a:p>
        </p:txBody>
      </p:sp>
      <p:sp>
        <p:nvSpPr>
          <p:cNvPr id="93187" name="Rectangle 2"/>
          <p:cNvSpPr>
            <a:spLocks noChangeArrowheads="1" noTextEdit="1"/>
          </p:cNvSpPr>
          <p:nvPr>
            <p:ph type="sldImg"/>
          </p:nvPr>
        </p:nvSpPr>
        <p:spPr>
          <a:xfrm>
            <a:off x="1179513" y="696913"/>
            <a:ext cx="4648200" cy="3486150"/>
          </a:xfrm>
          <a:solidFill>
            <a:srgbClr val="FFFFFF"/>
          </a:solidFill>
          <a:ln/>
        </p:spPr>
      </p:sp>
      <p:sp>
        <p:nvSpPr>
          <p:cNvPr id="931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a:p>
            <a:pPr eaLnBrk="1" hangingPunct="1"/>
            <a:r>
              <a:rPr lang="en-US" smtClean="0"/>
              <a:t>Total number of monitoring bodies created in 1990s: _____</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4BE108-56A6-4C6A-BE1F-0599D714A1CC}" type="slidenum">
              <a:rPr lang="en-US" sz="1200" smtClean="0"/>
              <a:pPr eaLnBrk="1" hangingPunct="1"/>
              <a:t>51</a:t>
            </a:fld>
            <a:endParaRPr lang="en-US" sz="1200" smtClean="0"/>
          </a:p>
        </p:txBody>
      </p:sp>
      <p:sp>
        <p:nvSpPr>
          <p:cNvPr id="94211" name="Rectangle 2"/>
          <p:cNvSpPr>
            <a:spLocks noChangeArrowheads="1" noTextEdit="1"/>
          </p:cNvSpPr>
          <p:nvPr>
            <p:ph type="sldImg"/>
          </p:nvPr>
        </p:nvSpPr>
        <p:spPr>
          <a:xfrm>
            <a:off x="1179513" y="696913"/>
            <a:ext cx="4648200" cy="3486150"/>
          </a:xfrm>
          <a:solidFill>
            <a:srgbClr val="FFFFFF"/>
          </a:solidFill>
          <a:ln/>
        </p:spPr>
      </p:sp>
      <p:sp>
        <p:nvSpPr>
          <p:cNvPr id="9421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a:p>
            <a:pPr lvl="1" eaLnBrk="1" hangingPunct="1"/>
            <a:r>
              <a:rPr lang="en-GB" sz="1000" smtClean="0"/>
              <a:t>Arab States (1948), North Korea (1950), Congo(1961), Portuguese Government (1963), South Africa (1963), Southern Rhodesia (1965), Iraq(1990), former Yugoslavia (1991), Somalia (1992), Libya (1992), Liberia (1992), Cambodia (1992), Haiti (1993), Armenia-Azerbaijan (1993), Angola/UNITA (1993), Georgia(1993), Rwanda (1994), Sudan (1996), Sierra Leone (1997), etc.</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E1EF668-E559-4624-B0F6-0961D28AAAE3}" type="slidenum">
              <a:rPr lang="en-US" sz="1200" smtClean="0"/>
              <a:pPr eaLnBrk="1" hangingPunct="1"/>
              <a:t>11</a:t>
            </a:fld>
            <a:endParaRPr lang="en-US" sz="1200"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smtClean="0"/>
              <a:t>Mimics famous WW I cartoon character “Old Bill” by Bruce Bairnsfather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0BD639-0A87-42B6-A321-4460D8B8AC68}" type="slidenum">
              <a:rPr lang="en-US" sz="1200" smtClean="0"/>
              <a:pPr eaLnBrk="1" hangingPunct="1"/>
              <a:t>17</a:t>
            </a:fld>
            <a:endParaRPr lang="en-US" sz="1200" smtClean="0"/>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z="700" smtClean="0">
                <a:solidFill>
                  <a:srgbClr val="800000"/>
                </a:solidFill>
                <a:latin typeface="Verdana" pitchFamily="34" charset="0"/>
              </a:rPr>
              <a:t>Canada at the League of Nations, 1928. Left to right: O.D. Skelton, Philippe Roy, Senator Raoul Dandurand, W.L. Mackenzie King, Charles Dunning and Walter Riddell.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E45CCF-9576-4505-AC8F-C01631B6E95E}" type="slidenum">
              <a:rPr lang="en-US" sz="1200" smtClean="0"/>
              <a:pPr eaLnBrk="1" hangingPunct="1"/>
              <a:t>20</a:t>
            </a:fld>
            <a:endParaRPr lang="en-US" sz="1200"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smtClean="0"/>
              <a:t>The Big Four vs The Big Three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84275" y="706438"/>
            <a:ext cx="4630738" cy="3473450"/>
          </a:xfrm>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mtClean="0">
                <a:hlinkClick r:id="rId3"/>
              </a:rPr>
              <a:t>http://www.youtube.com/watch?v=MSV9_J8Csts</a:t>
            </a:r>
            <a:endParaRPr lang="en-CA" smtClean="0"/>
          </a:p>
          <a:p>
            <a:r>
              <a:rPr lang="en-CA" smtClean="0"/>
              <a:t>http://www.youtube.com/watch?v=MSV9_J8Csts&amp;playnext=1&amp;list=PL322715D051422FE3&amp;feature=results_main</a:t>
            </a:r>
          </a:p>
          <a:p>
            <a:endParaRPr lang="en-CA" smtClean="0"/>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1pPr>
            <a:lvl2pPr marL="742950" indent="-28575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2pPr>
            <a:lvl3pPr marL="11430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3pPr>
            <a:lvl4pPr marL="16002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4pPr>
            <a:lvl5pPr marL="2057400" indent="-228600" eaLnBrk="0" hangingPunct="0">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07988" algn="l"/>
                <a:tab pos="819150" algn="l"/>
                <a:tab pos="1230313" algn="l"/>
                <a:tab pos="1641475" algn="l"/>
                <a:tab pos="2052638" algn="l"/>
                <a:tab pos="2462213" algn="l"/>
                <a:tab pos="2873375" algn="l"/>
                <a:tab pos="3284538" algn="l"/>
                <a:tab pos="3695700" algn="l"/>
                <a:tab pos="4106863" algn="l"/>
                <a:tab pos="4516438" algn="l"/>
                <a:tab pos="4927600" algn="l"/>
                <a:tab pos="5338763" algn="l"/>
                <a:tab pos="5749925" algn="l"/>
                <a:tab pos="6161088" algn="l"/>
                <a:tab pos="6570663" algn="l"/>
                <a:tab pos="6981825" algn="l"/>
                <a:tab pos="7392988" algn="l"/>
                <a:tab pos="7804150" algn="l"/>
                <a:tab pos="8215313" algn="l"/>
              </a:tabLst>
              <a:defRPr sz="2400">
                <a:solidFill>
                  <a:schemeClr val="tx1"/>
                </a:solidFill>
                <a:latin typeface="Times New Roman" pitchFamily="18" charset="0"/>
              </a:defRPr>
            </a:lvl9pPr>
          </a:lstStyle>
          <a:p>
            <a:pPr eaLnBrk="1" hangingPunct="1"/>
            <a:fld id="{706913AB-0EA8-4525-A82C-096888AAFAE5}" type="slidenum">
              <a:rPr lang="en-CA" sz="1200" smtClean="0">
                <a:solidFill>
                  <a:srgbClr val="000000"/>
                </a:solidFill>
              </a:rPr>
              <a:pPr eaLnBrk="1" hangingPunct="1"/>
              <a:t>36</a:t>
            </a:fld>
            <a:endParaRPr lang="en-CA" sz="120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B0E98E6-0225-430C-8BDD-BBB7452CA9DF}" type="slidenum">
              <a:rPr lang="en-US" sz="1200" smtClean="0"/>
              <a:pPr eaLnBrk="1" hangingPunct="1"/>
              <a:t>38</a:t>
            </a:fld>
            <a:endParaRPr lang="en-US" sz="1200" smtClean="0"/>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solidFill>
                  <a:srgbClr val="C00000"/>
                </a:solidFill>
              </a:rPr>
              <a:t>"Living next to you is in some ways like sleeping with an elephant: No matter how friendly and even-tempered the beast, one is affected by every twitch and grunt." </a:t>
            </a:r>
            <a:endParaRPr lang="en-US" smtClean="0">
              <a:solidFill>
                <a:srgbClr val="000000"/>
              </a:solidFill>
              <a:latin typeface="Arial Unicode MS" pitchFamily="34" charset="-128"/>
            </a:endParaRPr>
          </a:p>
          <a:p>
            <a:pPr eaLnBrk="1" hangingPunct="1"/>
            <a:r>
              <a:rPr lang="en-US" i="1" smtClean="0">
                <a:solidFill>
                  <a:srgbClr val="C00000"/>
                </a:solidFill>
              </a:rPr>
              <a:t>March 25, 1969</a:t>
            </a:r>
            <a:br>
              <a:rPr lang="en-US" i="1" smtClean="0">
                <a:solidFill>
                  <a:srgbClr val="C00000"/>
                </a:solidFill>
              </a:rPr>
            </a:br>
            <a:r>
              <a:rPr lang="en-US" i="1" smtClean="0">
                <a:solidFill>
                  <a:srgbClr val="C00000"/>
                </a:solidFill>
              </a:rPr>
              <a:t>Addressing the Press Club in Washington, D.C.</a:t>
            </a:r>
          </a:p>
          <a:p>
            <a:pPr eaLnBrk="1" hangingPunct="1"/>
            <a:endParaRPr lang="en-US" i="1" smtClean="0">
              <a:solidFill>
                <a:srgbClr val="C00000"/>
              </a:solidFill>
            </a:endParaRPr>
          </a:p>
          <a:p>
            <a:pPr eaLnBrk="1" hangingPunct="1"/>
            <a:r>
              <a:rPr lang="en-US" b="1" smtClean="0">
                <a:solidFill>
                  <a:srgbClr val="000000"/>
                </a:solidFill>
                <a:latin typeface="Arial Unicode MS" pitchFamily="34" charset="-128"/>
                <a:cs typeface="Times New Roman" pitchFamily="18" charset="0"/>
              </a:rPr>
              <a:t>"As Canadian as possible."</a:t>
            </a:r>
            <a:r>
              <a:rPr lang="en-US" smtClean="0">
                <a:solidFill>
                  <a:srgbClr val="000000"/>
                </a:solidFill>
                <a:latin typeface="Arial Unicode MS" pitchFamily="34" charset="-128"/>
                <a:cs typeface="Times New Roman" pitchFamily="18" charset="0"/>
              </a:rPr>
              <a:t/>
            </a:r>
            <a:br>
              <a:rPr lang="en-US" smtClean="0">
                <a:solidFill>
                  <a:srgbClr val="000000"/>
                </a:solidFill>
                <a:latin typeface="Arial Unicode MS" pitchFamily="34" charset="-128"/>
                <a:cs typeface="Times New Roman" pitchFamily="18" charset="0"/>
              </a:rPr>
            </a:br>
            <a:r>
              <a:rPr lang="en-US" smtClean="0">
                <a:solidFill>
                  <a:srgbClr val="000000"/>
                </a:solidFill>
                <a:latin typeface="Arial Unicode MS" pitchFamily="34" charset="-128"/>
                <a:cs typeface="Times New Roman" pitchFamily="18" charset="0"/>
              </a:rPr>
              <a:t>-- Reportedly the winning entry in a contest to come up with the best Canadian equivalent to the phrase "As American as apple pie." Supposedly this was reported in MacLean's - if anyone can provide the citation, I'd sure appreciate it! [ADDED: 31 MAY 1998]</a:t>
            </a:r>
          </a:p>
          <a:p>
            <a:pPr eaLnBrk="1" hangingPunct="1"/>
            <a:endParaRPr lang="en-US" i="1" smtClean="0">
              <a:solidFill>
                <a:srgbClr val="C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F76C9E-8B44-4B03-B900-3EDD73D65C08}" type="slidenum">
              <a:rPr lang="en-US" sz="1200" smtClean="0"/>
              <a:pPr eaLnBrk="1" hangingPunct="1"/>
              <a:t>39</a:t>
            </a:fld>
            <a:endParaRPr lang="en-US" sz="1200" smtClean="0"/>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4467F1-A4C6-4194-87FF-44C2108E244F}" type="slidenum">
              <a:rPr lang="en-US" sz="1200" smtClean="0"/>
              <a:pPr eaLnBrk="1" hangingPunct="1"/>
              <a:t>40</a:t>
            </a:fld>
            <a:endParaRPr lang="en-US" sz="1200" smtClean="0"/>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mtClean="0"/>
              <a:t>Address: http://www.nobel.se/peace/articles/lundestad-review/</a:t>
            </a:r>
          </a:p>
          <a:p>
            <a:pPr eaLnBrk="1" hangingPunct="1"/>
            <a:r>
              <a:rPr lang="en-US" smtClean="0"/>
              <a:t>Accessed 4 July 2002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8FC92D-8BC4-4349-97AF-05C217719870}" type="slidenum">
              <a:rPr lang="en-US" sz="1200" smtClean="0"/>
              <a:pPr eaLnBrk="1" hangingPunct="1"/>
              <a:t>42</a:t>
            </a:fld>
            <a:endParaRPr lang="en-US" sz="1200" smtClean="0"/>
          </a:p>
        </p:txBody>
      </p:sp>
      <p:sp>
        <p:nvSpPr>
          <p:cNvPr id="92163" name="Rectangle 2"/>
          <p:cNvSpPr>
            <a:spLocks noChangeArrowheads="1" noTextEdit="1"/>
          </p:cNvSpPr>
          <p:nvPr>
            <p:ph type="sldImg"/>
          </p:nvPr>
        </p:nvSpPr>
        <p:spPr>
          <a:xfrm>
            <a:off x="1179513" y="696913"/>
            <a:ext cx="4648200" cy="3486150"/>
          </a:xfrm>
          <a:solidFill>
            <a:srgbClr val="FFFFFF"/>
          </a:solidFill>
          <a:ln/>
        </p:spPr>
      </p:sp>
      <p:sp>
        <p:nvSpPr>
          <p:cNvPr id="921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12" name="Freeform 23"/>
            <p:cNvSpPr>
              <a:spLocks/>
            </p:cNvSpPr>
            <p:nvPr/>
          </p:nvSpPr>
          <p:spPr bwMode="hidden">
            <a:xfrm>
              <a:off x="5041" y="0"/>
              <a:ext cx="719" cy="845"/>
            </a:xfrm>
            <a:custGeom>
              <a:avLst/>
              <a:gdLst>
                <a:gd name="T0" fmla="*/ 743 w 717"/>
                <a:gd name="T1" fmla="*/ 845 h 845"/>
                <a:gd name="T2" fmla="*/ 743 w 717"/>
                <a:gd name="T3" fmla="*/ 821 h 845"/>
                <a:gd name="T4" fmla="*/ 600 w 717"/>
                <a:gd name="T5" fmla="*/ 605 h 845"/>
                <a:gd name="T6" fmla="*/ 419 w 717"/>
                <a:gd name="T7" fmla="*/ 396 h 845"/>
                <a:gd name="T8" fmla="*/ 234 w 717"/>
                <a:gd name="T9" fmla="*/ 192 h 845"/>
                <a:gd name="T10" fmla="*/ 17 w 717"/>
                <a:gd name="T11" fmla="*/ 0 h 845"/>
                <a:gd name="T12" fmla="*/ 0 w 717"/>
                <a:gd name="T13" fmla="*/ 0 h 845"/>
                <a:gd name="T14" fmla="*/ 222 w 717"/>
                <a:gd name="T15" fmla="*/ 198 h 845"/>
                <a:gd name="T16" fmla="*/ 413 w 717"/>
                <a:gd name="T17" fmla="*/ 408 h 845"/>
                <a:gd name="T18" fmla="*/ 594 w 717"/>
                <a:gd name="T19" fmla="*/ 623 h 845"/>
                <a:gd name="T20" fmla="*/ 743 w 717"/>
                <a:gd name="T21" fmla="*/ 845 h 845"/>
                <a:gd name="T22" fmla="*/ 74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20 w 407"/>
                <a:gd name="T1" fmla="*/ 414 h 414"/>
                <a:gd name="T2" fmla="*/ 420 w 407"/>
                <a:gd name="T3" fmla="*/ 396 h 414"/>
                <a:gd name="T4" fmla="*/ 235 w 407"/>
                <a:gd name="T5" fmla="*/ 192 h 414"/>
                <a:gd name="T6" fmla="*/ 12 w 407"/>
                <a:gd name="T7" fmla="*/ 0 h 414"/>
                <a:gd name="T8" fmla="*/ 0 w 407"/>
                <a:gd name="T9" fmla="*/ 0 h 414"/>
                <a:gd name="T10" fmla="*/ 108 w 407"/>
                <a:gd name="T11" fmla="*/ 102 h 414"/>
                <a:gd name="T12" fmla="*/ 229 w 407"/>
                <a:gd name="T13" fmla="*/ 204 h 414"/>
                <a:gd name="T14" fmla="*/ 420 w 407"/>
                <a:gd name="T15" fmla="*/ 414 h 414"/>
                <a:gd name="T16" fmla="*/ 42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15" name="Freeform 26"/>
            <p:cNvSpPr>
              <a:spLocks/>
            </p:cNvSpPr>
            <p:nvPr/>
          </p:nvSpPr>
          <p:spPr bwMode="hidden">
            <a:xfrm>
              <a:off x="6" y="0"/>
              <a:ext cx="588" cy="599"/>
            </a:xfrm>
            <a:custGeom>
              <a:avLst/>
              <a:gdLst>
                <a:gd name="T0" fmla="*/ 612 w 586"/>
                <a:gd name="T1" fmla="*/ 0 h 599"/>
                <a:gd name="T2" fmla="*/ 594 w 586"/>
                <a:gd name="T3" fmla="*/ 0 h 599"/>
                <a:gd name="T4" fmla="*/ 420 w 586"/>
                <a:gd name="T5" fmla="*/ 132 h 599"/>
                <a:gd name="T6" fmla="*/ 270 w 586"/>
                <a:gd name="T7" fmla="*/ 270 h 599"/>
                <a:gd name="T8" fmla="*/ 120 w 586"/>
                <a:gd name="T9" fmla="*/ 420 h 599"/>
                <a:gd name="T10" fmla="*/ 0 w 586"/>
                <a:gd name="T11" fmla="*/ 575 h 599"/>
                <a:gd name="T12" fmla="*/ 0 w 586"/>
                <a:gd name="T13" fmla="*/ 599 h 599"/>
                <a:gd name="T14" fmla="*/ 120 w 586"/>
                <a:gd name="T15" fmla="*/ 432 h 599"/>
                <a:gd name="T16" fmla="*/ 270 w 586"/>
                <a:gd name="T17" fmla="*/ 282 h 599"/>
                <a:gd name="T18" fmla="*/ 426 w 586"/>
                <a:gd name="T19" fmla="*/ 138 h 599"/>
                <a:gd name="T20" fmla="*/ 612 w 586"/>
                <a:gd name="T21" fmla="*/ 0 h 599"/>
                <a:gd name="T22" fmla="*/ 61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82 w 269"/>
                <a:gd name="T1" fmla="*/ 0 h 252"/>
                <a:gd name="T2" fmla="*/ 26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2 w 269"/>
                <a:gd name="T15" fmla="*/ 0 h 252"/>
                <a:gd name="T16" fmla="*/ 28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4103"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CA" noProof="0" smtClean="0"/>
              <a:t>Click to edit Master title style</a:t>
            </a:r>
          </a:p>
        </p:txBody>
      </p:sp>
      <p:sp>
        <p:nvSpPr>
          <p:cNvPr id="3441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CA" noProof="0" smtClean="0"/>
              <a:t>Click to edit Master subtitle style</a:t>
            </a:r>
          </a:p>
        </p:txBody>
      </p:sp>
      <p:sp>
        <p:nvSpPr>
          <p:cNvPr id="41" name="Rectangle 41"/>
          <p:cNvSpPr>
            <a:spLocks noGrp="1" noChangeArrowheads="1"/>
          </p:cNvSpPr>
          <p:nvPr>
            <p:ph type="dt" sz="quarter" idx="10"/>
          </p:nvPr>
        </p:nvSpPr>
        <p:spPr/>
        <p:txBody>
          <a:bodyPr/>
          <a:lstStyle>
            <a:lvl1pPr>
              <a:defRPr>
                <a:latin typeface="Times New Roman" pitchFamily="18" charset="0"/>
              </a:defRPr>
            </a:lvl1pPr>
          </a:lstStyle>
          <a:p>
            <a:pPr>
              <a:defRPr/>
            </a:pPr>
            <a:endParaRPr lang="en-CA"/>
          </a:p>
        </p:txBody>
      </p:sp>
      <p:sp>
        <p:nvSpPr>
          <p:cNvPr id="42" name="Rectangle 42"/>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43" name="Rectangle 43"/>
          <p:cNvSpPr>
            <a:spLocks noGrp="1" noChangeArrowheads="1"/>
          </p:cNvSpPr>
          <p:nvPr>
            <p:ph type="sldNum" sz="quarter" idx="12"/>
          </p:nvPr>
        </p:nvSpPr>
        <p:spPr/>
        <p:txBody>
          <a:bodyPr/>
          <a:lstStyle>
            <a:lvl1pPr>
              <a:defRPr>
                <a:latin typeface="Times New Roman" pitchFamily="18" charset="0"/>
              </a:defRPr>
            </a:lvl1pPr>
          </a:lstStyle>
          <a:p>
            <a:pPr>
              <a:defRPr/>
            </a:pPr>
            <a:fld id="{081E010A-DA35-4C4F-901B-C683E4A470BC}" type="slidenum">
              <a:rPr lang="en-CA"/>
              <a:pPr>
                <a:defRPr/>
              </a:pPr>
              <a:t>‹#›</a:t>
            </a:fld>
            <a:endParaRPr lang="en-CA"/>
          </a:p>
        </p:txBody>
      </p:sp>
    </p:spTree>
    <p:extLst>
      <p:ext uri="{BB962C8B-B14F-4D97-AF65-F5344CB8AC3E}">
        <p14:creationId xmlns:p14="http://schemas.microsoft.com/office/powerpoint/2010/main" val="701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5"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6"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8A9D53EE-8E54-40A1-A9CD-955A16442C1B}" type="slidenum">
              <a:rPr lang="en-CA"/>
              <a:pPr>
                <a:defRPr/>
              </a:pPr>
              <a:t>‹#›</a:t>
            </a:fld>
            <a:endParaRPr lang="en-CA"/>
          </a:p>
        </p:txBody>
      </p:sp>
    </p:spTree>
    <p:extLst>
      <p:ext uri="{BB962C8B-B14F-4D97-AF65-F5344CB8AC3E}">
        <p14:creationId xmlns:p14="http://schemas.microsoft.com/office/powerpoint/2010/main" val="62236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5"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6"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FA81AE27-FAD3-45AD-B073-4FA3D95C2047}" type="slidenum">
              <a:rPr lang="en-CA"/>
              <a:pPr>
                <a:defRPr/>
              </a:pPr>
              <a:t>‹#›</a:t>
            </a:fld>
            <a:endParaRPr lang="en-CA"/>
          </a:p>
        </p:txBody>
      </p:sp>
    </p:spTree>
    <p:extLst>
      <p:ext uri="{BB962C8B-B14F-4D97-AF65-F5344CB8AC3E}">
        <p14:creationId xmlns:p14="http://schemas.microsoft.com/office/powerpoint/2010/main" val="183489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7"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8"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B95CB169-537E-497E-8CFA-A4A4FD78A0C0}" type="slidenum">
              <a:rPr lang="en-CA"/>
              <a:pPr>
                <a:defRPr/>
              </a:pPr>
              <a:t>‹#›</a:t>
            </a:fld>
            <a:endParaRPr lang="en-CA"/>
          </a:p>
        </p:txBody>
      </p:sp>
    </p:spTree>
    <p:extLst>
      <p:ext uri="{BB962C8B-B14F-4D97-AF65-F5344CB8AC3E}">
        <p14:creationId xmlns:p14="http://schemas.microsoft.com/office/powerpoint/2010/main" val="747689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7"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8"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A71F8D8F-6D81-4C5D-AEB0-46818F27E421}" type="slidenum">
              <a:rPr lang="en-CA"/>
              <a:pPr>
                <a:defRPr/>
              </a:pPr>
              <a:t>‹#›</a:t>
            </a:fld>
            <a:endParaRPr lang="en-CA"/>
          </a:p>
        </p:txBody>
      </p:sp>
    </p:spTree>
    <p:extLst>
      <p:ext uri="{BB962C8B-B14F-4D97-AF65-F5344CB8AC3E}">
        <p14:creationId xmlns:p14="http://schemas.microsoft.com/office/powerpoint/2010/main" val="159976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870F584-2CA6-4B98-8EC7-729435F9C291}" type="datetimeFigureOut">
              <a:rPr lang="en-CA"/>
              <a:pPr>
                <a:defRPr/>
              </a:pPr>
              <a:t>15/02/2013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16F02BB-8B27-4F47-ACE4-8A5334F34834}" type="slidenum">
              <a:rPr lang="en-CA"/>
              <a:pPr>
                <a:defRPr/>
              </a:pPr>
              <a:t>‹#›</a:t>
            </a:fld>
            <a:endParaRPr lang="en-CA"/>
          </a:p>
        </p:txBody>
      </p:sp>
    </p:spTree>
    <p:extLst>
      <p:ext uri="{BB962C8B-B14F-4D97-AF65-F5344CB8AC3E}">
        <p14:creationId xmlns:p14="http://schemas.microsoft.com/office/powerpoint/2010/main" val="3448001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E808779-D0A4-4EE3-8183-AE0FB410DF31}" type="datetimeFigureOut">
              <a:rPr lang="en-CA"/>
              <a:pPr>
                <a:defRPr/>
              </a:pPr>
              <a:t>15/02/2013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9721A04-AF19-4C32-9395-732E3438C0F0}" type="slidenum">
              <a:rPr lang="en-CA"/>
              <a:pPr>
                <a:defRPr/>
              </a:pPr>
              <a:t>‹#›</a:t>
            </a:fld>
            <a:endParaRPr lang="en-CA"/>
          </a:p>
        </p:txBody>
      </p:sp>
    </p:spTree>
    <p:extLst>
      <p:ext uri="{BB962C8B-B14F-4D97-AF65-F5344CB8AC3E}">
        <p14:creationId xmlns:p14="http://schemas.microsoft.com/office/powerpoint/2010/main" val="302863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899905-9E83-441D-826D-1DF61F706306}" type="datetimeFigureOut">
              <a:rPr lang="en-CA"/>
              <a:pPr>
                <a:defRPr/>
              </a:pPr>
              <a:t>15/02/2013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1BA5C38-26B8-489F-A578-D875EA4EA7BE}" type="slidenum">
              <a:rPr lang="en-CA"/>
              <a:pPr>
                <a:defRPr/>
              </a:pPr>
              <a:t>‹#›</a:t>
            </a:fld>
            <a:endParaRPr lang="en-CA"/>
          </a:p>
        </p:txBody>
      </p:sp>
    </p:spTree>
    <p:extLst>
      <p:ext uri="{BB962C8B-B14F-4D97-AF65-F5344CB8AC3E}">
        <p14:creationId xmlns:p14="http://schemas.microsoft.com/office/powerpoint/2010/main" val="232924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A4FDC36A-DABD-43D4-8A4C-01844EDABFC2}" type="datetimeFigureOut">
              <a:rPr lang="en-CA"/>
              <a:pPr>
                <a:defRPr/>
              </a:pPr>
              <a:t>15/02/2013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FC42214-837C-46F5-8402-687D67662831}" type="slidenum">
              <a:rPr lang="en-CA"/>
              <a:pPr>
                <a:defRPr/>
              </a:pPr>
              <a:t>‹#›</a:t>
            </a:fld>
            <a:endParaRPr lang="en-CA"/>
          </a:p>
        </p:txBody>
      </p:sp>
    </p:spTree>
    <p:extLst>
      <p:ext uri="{BB962C8B-B14F-4D97-AF65-F5344CB8AC3E}">
        <p14:creationId xmlns:p14="http://schemas.microsoft.com/office/powerpoint/2010/main" val="4121731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346A23A-BAC3-4B1F-A6A8-395BDF9075A5}" type="datetimeFigureOut">
              <a:rPr lang="en-CA"/>
              <a:pPr>
                <a:defRPr/>
              </a:pPr>
              <a:t>15/02/2013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BCD5F38-7B9C-4E69-894D-6D3075A89093}" type="slidenum">
              <a:rPr lang="en-CA"/>
              <a:pPr>
                <a:defRPr/>
              </a:pPr>
              <a:t>‹#›</a:t>
            </a:fld>
            <a:endParaRPr lang="en-CA"/>
          </a:p>
        </p:txBody>
      </p:sp>
    </p:spTree>
    <p:extLst>
      <p:ext uri="{BB962C8B-B14F-4D97-AF65-F5344CB8AC3E}">
        <p14:creationId xmlns:p14="http://schemas.microsoft.com/office/powerpoint/2010/main" val="185145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56CF186-51C8-4568-AFAA-8C13A67E2555}" type="datetimeFigureOut">
              <a:rPr lang="en-CA"/>
              <a:pPr>
                <a:defRPr/>
              </a:pPr>
              <a:t>15/02/2013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9598EE2-77CF-40AA-88DC-9A77945080FD}" type="slidenum">
              <a:rPr lang="en-CA"/>
              <a:pPr>
                <a:defRPr/>
              </a:pPr>
              <a:t>‹#›</a:t>
            </a:fld>
            <a:endParaRPr lang="en-CA"/>
          </a:p>
        </p:txBody>
      </p:sp>
    </p:spTree>
    <p:extLst>
      <p:ext uri="{BB962C8B-B14F-4D97-AF65-F5344CB8AC3E}">
        <p14:creationId xmlns:p14="http://schemas.microsoft.com/office/powerpoint/2010/main" val="247315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5"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6"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E37AE293-45E9-4FAF-A371-1CBC9193D628}" type="slidenum">
              <a:rPr lang="en-CA"/>
              <a:pPr>
                <a:defRPr/>
              </a:pPr>
              <a:t>‹#›</a:t>
            </a:fld>
            <a:endParaRPr lang="en-CA"/>
          </a:p>
        </p:txBody>
      </p:sp>
    </p:spTree>
    <p:extLst>
      <p:ext uri="{BB962C8B-B14F-4D97-AF65-F5344CB8AC3E}">
        <p14:creationId xmlns:p14="http://schemas.microsoft.com/office/powerpoint/2010/main" val="2275818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85C3D1-3D12-41F0-BB76-CA46D9A6507A}" type="datetimeFigureOut">
              <a:rPr lang="en-CA"/>
              <a:pPr>
                <a:defRPr/>
              </a:pPr>
              <a:t>15/02/2013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89271DB-668C-42AA-8B98-35BCDA1474BA}" type="slidenum">
              <a:rPr lang="en-CA"/>
              <a:pPr>
                <a:defRPr/>
              </a:pPr>
              <a:t>‹#›</a:t>
            </a:fld>
            <a:endParaRPr lang="en-CA"/>
          </a:p>
        </p:txBody>
      </p:sp>
    </p:spTree>
    <p:extLst>
      <p:ext uri="{BB962C8B-B14F-4D97-AF65-F5344CB8AC3E}">
        <p14:creationId xmlns:p14="http://schemas.microsoft.com/office/powerpoint/2010/main" val="331000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2C597E-C1B9-4E73-827C-86A0C7D2307D}" type="datetimeFigureOut">
              <a:rPr lang="en-CA"/>
              <a:pPr>
                <a:defRPr/>
              </a:pPr>
              <a:t>15/02/2013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0B75DC0-841D-494A-B094-F2D098DA82F3}" type="slidenum">
              <a:rPr lang="en-CA"/>
              <a:pPr>
                <a:defRPr/>
              </a:pPr>
              <a:t>‹#›</a:t>
            </a:fld>
            <a:endParaRPr lang="en-CA"/>
          </a:p>
        </p:txBody>
      </p:sp>
    </p:spTree>
    <p:extLst>
      <p:ext uri="{BB962C8B-B14F-4D97-AF65-F5344CB8AC3E}">
        <p14:creationId xmlns:p14="http://schemas.microsoft.com/office/powerpoint/2010/main" val="394166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CE0A48-3109-40A9-B2A3-EFC7036DA1AB}" type="datetimeFigureOut">
              <a:rPr lang="en-CA"/>
              <a:pPr>
                <a:defRPr/>
              </a:pPr>
              <a:t>15/02/2013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151DDBC-6DEA-46A1-A8FC-9D844F757B13}" type="slidenum">
              <a:rPr lang="en-CA"/>
              <a:pPr>
                <a:defRPr/>
              </a:pPr>
              <a:t>‹#›</a:t>
            </a:fld>
            <a:endParaRPr lang="en-CA"/>
          </a:p>
        </p:txBody>
      </p:sp>
    </p:spTree>
    <p:extLst>
      <p:ext uri="{BB962C8B-B14F-4D97-AF65-F5344CB8AC3E}">
        <p14:creationId xmlns:p14="http://schemas.microsoft.com/office/powerpoint/2010/main" val="2180647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F1C74B5-B374-4195-90EC-6A571CBAD926}" type="datetimeFigureOut">
              <a:rPr lang="en-CA"/>
              <a:pPr>
                <a:defRPr/>
              </a:pPr>
              <a:t>15/02/2013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A0FFA77-55D5-4C4C-8728-C1075B4A87FE}" type="slidenum">
              <a:rPr lang="en-CA"/>
              <a:pPr>
                <a:defRPr/>
              </a:pPr>
              <a:t>‹#›</a:t>
            </a:fld>
            <a:endParaRPr lang="en-CA"/>
          </a:p>
        </p:txBody>
      </p:sp>
    </p:spTree>
    <p:extLst>
      <p:ext uri="{BB962C8B-B14F-4D97-AF65-F5344CB8AC3E}">
        <p14:creationId xmlns:p14="http://schemas.microsoft.com/office/powerpoint/2010/main" val="3518676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ECF6A7F-7FFA-45B2-BAA4-F83E77C674C8}" type="datetimeFigureOut">
              <a:rPr lang="en-CA"/>
              <a:pPr>
                <a:defRPr/>
              </a:pPr>
              <a:t>15/02/2013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BFF6F4-9945-48C7-9EEC-FD8660B5FECC}" type="slidenum">
              <a:rPr lang="en-CA"/>
              <a:pPr>
                <a:defRPr/>
              </a:pPr>
              <a:t>‹#›</a:t>
            </a:fld>
            <a:endParaRPr lang="en-CA"/>
          </a:p>
        </p:txBody>
      </p:sp>
    </p:spTree>
    <p:extLst>
      <p:ext uri="{BB962C8B-B14F-4D97-AF65-F5344CB8AC3E}">
        <p14:creationId xmlns:p14="http://schemas.microsoft.com/office/powerpoint/2010/main" val="575161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C216F-D0AB-4760-9C01-F54F12EBB36C}" type="slidenum">
              <a:rPr lang="en-US"/>
              <a:pPr>
                <a:defRPr/>
              </a:pPr>
              <a:t>‹#›</a:t>
            </a:fld>
            <a:endParaRPr lang="en-US"/>
          </a:p>
        </p:txBody>
      </p:sp>
    </p:spTree>
    <p:extLst>
      <p:ext uri="{BB962C8B-B14F-4D97-AF65-F5344CB8AC3E}">
        <p14:creationId xmlns:p14="http://schemas.microsoft.com/office/powerpoint/2010/main" val="2739064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B4808-0691-44C4-BFFC-45B77328E30F}" type="slidenum">
              <a:rPr lang="en-US"/>
              <a:pPr>
                <a:defRPr/>
              </a:pPr>
              <a:t>‹#›</a:t>
            </a:fld>
            <a:endParaRPr lang="en-US"/>
          </a:p>
        </p:txBody>
      </p:sp>
    </p:spTree>
    <p:extLst>
      <p:ext uri="{BB962C8B-B14F-4D97-AF65-F5344CB8AC3E}">
        <p14:creationId xmlns:p14="http://schemas.microsoft.com/office/powerpoint/2010/main" val="629397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8BCD9-043D-445B-9100-29C2D94F70F5}" type="slidenum">
              <a:rPr lang="en-US"/>
              <a:pPr>
                <a:defRPr/>
              </a:pPr>
              <a:t>‹#›</a:t>
            </a:fld>
            <a:endParaRPr lang="en-US"/>
          </a:p>
        </p:txBody>
      </p:sp>
    </p:spTree>
    <p:extLst>
      <p:ext uri="{BB962C8B-B14F-4D97-AF65-F5344CB8AC3E}">
        <p14:creationId xmlns:p14="http://schemas.microsoft.com/office/powerpoint/2010/main" val="1587350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64A91-C9D1-40E6-A039-F1D161187CEE}" type="slidenum">
              <a:rPr lang="en-US"/>
              <a:pPr>
                <a:defRPr/>
              </a:pPr>
              <a:t>‹#›</a:t>
            </a:fld>
            <a:endParaRPr lang="en-US"/>
          </a:p>
        </p:txBody>
      </p:sp>
    </p:spTree>
    <p:extLst>
      <p:ext uri="{BB962C8B-B14F-4D97-AF65-F5344CB8AC3E}">
        <p14:creationId xmlns:p14="http://schemas.microsoft.com/office/powerpoint/2010/main" val="2148424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7D2E8A-E611-40BE-BDE3-E26F08BA5666}" type="slidenum">
              <a:rPr lang="en-US"/>
              <a:pPr>
                <a:defRPr/>
              </a:pPr>
              <a:t>‹#›</a:t>
            </a:fld>
            <a:endParaRPr lang="en-US"/>
          </a:p>
        </p:txBody>
      </p:sp>
    </p:spTree>
    <p:extLst>
      <p:ext uri="{BB962C8B-B14F-4D97-AF65-F5344CB8AC3E}">
        <p14:creationId xmlns:p14="http://schemas.microsoft.com/office/powerpoint/2010/main" val="316878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5"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6"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CA62F0CD-997C-4230-B7FE-479601F2CE9C}" type="slidenum">
              <a:rPr lang="en-CA"/>
              <a:pPr>
                <a:defRPr/>
              </a:pPr>
              <a:t>‹#›</a:t>
            </a:fld>
            <a:endParaRPr lang="en-CA"/>
          </a:p>
        </p:txBody>
      </p:sp>
    </p:spTree>
    <p:extLst>
      <p:ext uri="{BB962C8B-B14F-4D97-AF65-F5344CB8AC3E}">
        <p14:creationId xmlns:p14="http://schemas.microsoft.com/office/powerpoint/2010/main" val="82652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4EB0D2-9563-448B-A991-E4D199F2741A}" type="slidenum">
              <a:rPr lang="en-US"/>
              <a:pPr>
                <a:defRPr/>
              </a:pPr>
              <a:t>‹#›</a:t>
            </a:fld>
            <a:endParaRPr lang="en-US"/>
          </a:p>
        </p:txBody>
      </p:sp>
    </p:spTree>
    <p:extLst>
      <p:ext uri="{BB962C8B-B14F-4D97-AF65-F5344CB8AC3E}">
        <p14:creationId xmlns:p14="http://schemas.microsoft.com/office/powerpoint/2010/main" val="103246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0CBD7D-9731-435C-9854-E6C6C357B39C}" type="slidenum">
              <a:rPr lang="en-US"/>
              <a:pPr>
                <a:defRPr/>
              </a:pPr>
              <a:t>‹#›</a:t>
            </a:fld>
            <a:endParaRPr lang="en-US"/>
          </a:p>
        </p:txBody>
      </p:sp>
    </p:spTree>
    <p:extLst>
      <p:ext uri="{BB962C8B-B14F-4D97-AF65-F5344CB8AC3E}">
        <p14:creationId xmlns:p14="http://schemas.microsoft.com/office/powerpoint/2010/main" val="2087265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2CA189-BED7-4A7B-A477-A247C5CCDF6A}" type="slidenum">
              <a:rPr lang="en-US"/>
              <a:pPr>
                <a:defRPr/>
              </a:pPr>
              <a:t>‹#›</a:t>
            </a:fld>
            <a:endParaRPr lang="en-US"/>
          </a:p>
        </p:txBody>
      </p:sp>
    </p:spTree>
    <p:extLst>
      <p:ext uri="{BB962C8B-B14F-4D97-AF65-F5344CB8AC3E}">
        <p14:creationId xmlns:p14="http://schemas.microsoft.com/office/powerpoint/2010/main" val="1005670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704958-CA77-4426-89E5-269437C21534}" type="slidenum">
              <a:rPr lang="en-US"/>
              <a:pPr>
                <a:defRPr/>
              </a:pPr>
              <a:t>‹#›</a:t>
            </a:fld>
            <a:endParaRPr lang="en-US"/>
          </a:p>
        </p:txBody>
      </p:sp>
    </p:spTree>
    <p:extLst>
      <p:ext uri="{BB962C8B-B14F-4D97-AF65-F5344CB8AC3E}">
        <p14:creationId xmlns:p14="http://schemas.microsoft.com/office/powerpoint/2010/main" val="212318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6F0215-FF7E-41C2-9435-7D9FC21E1B81}" type="slidenum">
              <a:rPr lang="en-US"/>
              <a:pPr>
                <a:defRPr/>
              </a:pPr>
              <a:t>‹#›</a:t>
            </a:fld>
            <a:endParaRPr lang="en-US"/>
          </a:p>
        </p:txBody>
      </p:sp>
    </p:spTree>
    <p:extLst>
      <p:ext uri="{BB962C8B-B14F-4D97-AF65-F5344CB8AC3E}">
        <p14:creationId xmlns:p14="http://schemas.microsoft.com/office/powerpoint/2010/main" val="1873042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ECEDDA-D69B-4844-B110-649BD649E878}" type="slidenum">
              <a:rPr lang="en-US"/>
              <a:pPr>
                <a:defRPr/>
              </a:pPr>
              <a:t>‹#›</a:t>
            </a:fld>
            <a:endParaRPr lang="en-US"/>
          </a:p>
        </p:txBody>
      </p:sp>
    </p:spTree>
    <p:extLst>
      <p:ext uri="{BB962C8B-B14F-4D97-AF65-F5344CB8AC3E}">
        <p14:creationId xmlns:p14="http://schemas.microsoft.com/office/powerpoint/2010/main" val="3900088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600200"/>
            <a:ext cx="3810000" cy="449580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E794C4-BF97-4056-BFE1-D6F0B498D498}" type="slidenum">
              <a:rPr lang="en-US"/>
              <a:pPr>
                <a:defRPr/>
              </a:pPr>
              <a:t>‹#›</a:t>
            </a:fld>
            <a:endParaRPr lang="en-US"/>
          </a:p>
        </p:txBody>
      </p:sp>
    </p:spTree>
    <p:extLst>
      <p:ext uri="{BB962C8B-B14F-4D97-AF65-F5344CB8AC3E}">
        <p14:creationId xmlns:p14="http://schemas.microsoft.com/office/powerpoint/2010/main" val="353941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600200"/>
            <a:ext cx="3810000" cy="4495800"/>
          </a:xfrm>
        </p:spPr>
        <p:txBody>
          <a:bodyPr/>
          <a:lstStyle/>
          <a:p>
            <a:pPr lvl="0"/>
            <a:endParaRPr lang="en-CA" noProof="0" smtClean="0"/>
          </a:p>
        </p:txBody>
      </p:sp>
      <p:sp>
        <p:nvSpPr>
          <p:cNvPr id="4" name="Text Placeholder 3"/>
          <p:cNvSpPr>
            <a:spLocks noGrp="1"/>
          </p:cNvSpPr>
          <p:nvPr>
            <p:ph type="body"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095BE2-8CEE-4FAF-8B7F-6073DE742B82}" type="slidenum">
              <a:rPr lang="en-US"/>
              <a:pPr>
                <a:defRPr/>
              </a:pPr>
              <a:t>‹#›</a:t>
            </a:fld>
            <a:endParaRPr lang="en-US"/>
          </a:p>
        </p:txBody>
      </p:sp>
    </p:spTree>
    <p:extLst>
      <p:ext uri="{BB962C8B-B14F-4D97-AF65-F5344CB8AC3E}">
        <p14:creationId xmlns:p14="http://schemas.microsoft.com/office/powerpoint/2010/main" val="3696609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600200"/>
            <a:ext cx="7772400" cy="4495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0BBFCD-38A1-45CE-9E64-6B7C133E69D4}" type="slidenum">
              <a:rPr lang="en-US"/>
              <a:pPr>
                <a:defRPr/>
              </a:pPr>
              <a:t>‹#›</a:t>
            </a:fld>
            <a:endParaRPr lang="en-US"/>
          </a:p>
        </p:txBody>
      </p:sp>
    </p:spTree>
    <p:extLst>
      <p:ext uri="{BB962C8B-B14F-4D97-AF65-F5344CB8AC3E}">
        <p14:creationId xmlns:p14="http://schemas.microsoft.com/office/powerpoint/2010/main" val="2457170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AFC267-62D2-4CDF-A5AA-2A1B3EBB268E}" type="slidenum">
              <a:rPr lang="en-US"/>
              <a:pPr>
                <a:defRPr/>
              </a:pPr>
              <a:t>‹#›</a:t>
            </a:fld>
            <a:endParaRPr lang="en-US"/>
          </a:p>
        </p:txBody>
      </p:sp>
    </p:spTree>
    <p:extLst>
      <p:ext uri="{BB962C8B-B14F-4D97-AF65-F5344CB8AC3E}">
        <p14:creationId xmlns:p14="http://schemas.microsoft.com/office/powerpoint/2010/main" val="161097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6"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7"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698B014D-B482-46B3-BCDD-BE45D8428810}" type="slidenum">
              <a:rPr lang="en-CA"/>
              <a:pPr>
                <a:defRPr/>
              </a:pPr>
              <a:t>‹#›</a:t>
            </a:fld>
            <a:endParaRPr lang="en-CA"/>
          </a:p>
        </p:txBody>
      </p:sp>
    </p:spTree>
    <p:extLst>
      <p:ext uri="{BB962C8B-B14F-4D97-AF65-F5344CB8AC3E}">
        <p14:creationId xmlns:p14="http://schemas.microsoft.com/office/powerpoint/2010/main" val="4991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8"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9"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BBBBAE6E-5EEC-4366-BD9C-39741F2C5DDB}" type="slidenum">
              <a:rPr lang="en-CA"/>
              <a:pPr>
                <a:defRPr/>
              </a:pPr>
              <a:t>‹#›</a:t>
            </a:fld>
            <a:endParaRPr lang="en-CA"/>
          </a:p>
        </p:txBody>
      </p:sp>
    </p:spTree>
    <p:extLst>
      <p:ext uri="{BB962C8B-B14F-4D97-AF65-F5344CB8AC3E}">
        <p14:creationId xmlns:p14="http://schemas.microsoft.com/office/powerpoint/2010/main" val="252420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4"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5"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0EAFDE4A-3547-4433-9531-A4FD992C21A9}" type="slidenum">
              <a:rPr lang="en-CA"/>
              <a:pPr>
                <a:defRPr/>
              </a:pPr>
              <a:t>‹#›</a:t>
            </a:fld>
            <a:endParaRPr lang="en-CA"/>
          </a:p>
        </p:txBody>
      </p:sp>
    </p:spTree>
    <p:extLst>
      <p:ext uri="{BB962C8B-B14F-4D97-AF65-F5344CB8AC3E}">
        <p14:creationId xmlns:p14="http://schemas.microsoft.com/office/powerpoint/2010/main" val="154905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3"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4"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5BD8D967-F59B-4955-BD50-9810E3FFF66F}" type="slidenum">
              <a:rPr lang="en-CA"/>
              <a:pPr>
                <a:defRPr/>
              </a:pPr>
              <a:t>‹#›</a:t>
            </a:fld>
            <a:endParaRPr lang="en-CA"/>
          </a:p>
        </p:txBody>
      </p:sp>
    </p:spTree>
    <p:extLst>
      <p:ext uri="{BB962C8B-B14F-4D97-AF65-F5344CB8AC3E}">
        <p14:creationId xmlns:p14="http://schemas.microsoft.com/office/powerpoint/2010/main" val="291284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6"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7"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3EF63B8B-0044-4A6A-BB08-A440979EC905}" type="slidenum">
              <a:rPr lang="en-CA"/>
              <a:pPr>
                <a:defRPr/>
              </a:pPr>
              <a:t>‹#›</a:t>
            </a:fld>
            <a:endParaRPr lang="en-CA"/>
          </a:p>
        </p:txBody>
      </p:sp>
    </p:spTree>
    <p:extLst>
      <p:ext uri="{BB962C8B-B14F-4D97-AF65-F5344CB8AC3E}">
        <p14:creationId xmlns:p14="http://schemas.microsoft.com/office/powerpoint/2010/main" val="149128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atin typeface="Times New Roman" pitchFamily="18" charset="0"/>
              </a:defRPr>
            </a:lvl1pPr>
          </a:lstStyle>
          <a:p>
            <a:pPr>
              <a:defRPr/>
            </a:pPr>
            <a:endParaRPr lang="en-CA"/>
          </a:p>
        </p:txBody>
      </p:sp>
      <p:sp>
        <p:nvSpPr>
          <p:cNvPr id="6" name="Rectangle 41"/>
          <p:cNvSpPr>
            <a:spLocks noGrp="1" noChangeArrowheads="1"/>
          </p:cNvSpPr>
          <p:nvPr>
            <p:ph type="ftr" sz="quarter" idx="11"/>
          </p:nvPr>
        </p:nvSpPr>
        <p:spPr/>
        <p:txBody>
          <a:bodyPr/>
          <a:lstStyle>
            <a:lvl1pPr>
              <a:defRPr>
                <a:latin typeface="Times New Roman" pitchFamily="18" charset="0"/>
              </a:defRPr>
            </a:lvl1pPr>
          </a:lstStyle>
          <a:p>
            <a:pPr>
              <a:defRPr/>
            </a:pPr>
            <a:endParaRPr lang="en-CA"/>
          </a:p>
        </p:txBody>
      </p:sp>
      <p:sp>
        <p:nvSpPr>
          <p:cNvPr id="7" name="Rectangle 42"/>
          <p:cNvSpPr>
            <a:spLocks noGrp="1" noChangeArrowheads="1"/>
          </p:cNvSpPr>
          <p:nvPr>
            <p:ph type="sldNum" sz="quarter" idx="12"/>
          </p:nvPr>
        </p:nvSpPr>
        <p:spPr/>
        <p:txBody>
          <a:bodyPr/>
          <a:lstStyle>
            <a:lvl1pPr>
              <a:defRPr>
                <a:latin typeface="Times New Roman" pitchFamily="18" charset="0"/>
              </a:defRPr>
            </a:lvl1pPr>
          </a:lstStyle>
          <a:p>
            <a:pPr>
              <a:defRPr/>
            </a:pPr>
            <a:fld id="{15B80886-754B-40C5-ADD7-D5EAACCF76D7}" type="slidenum">
              <a:rPr lang="en-CA"/>
              <a:pPr>
                <a:defRPr/>
              </a:pPr>
              <a:t>‹#›</a:t>
            </a:fld>
            <a:endParaRPr lang="en-CA"/>
          </a:p>
        </p:txBody>
      </p:sp>
    </p:spTree>
    <p:extLst>
      <p:ext uri="{BB962C8B-B14F-4D97-AF65-F5344CB8AC3E}">
        <p14:creationId xmlns:p14="http://schemas.microsoft.com/office/powerpoint/2010/main" val="37815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4304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4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4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grpSp>
          <p:nvGrpSpPr>
            <p:cNvPr id="1035" name="Group 6"/>
            <p:cNvGrpSpPr>
              <a:grpSpLocks/>
            </p:cNvGrpSpPr>
            <p:nvPr/>
          </p:nvGrpSpPr>
          <p:grpSpPr bwMode="auto">
            <a:xfrm>
              <a:off x="288" y="0"/>
              <a:ext cx="5098" cy="4316"/>
              <a:chOff x="288" y="0"/>
              <a:chExt cx="5098" cy="4316"/>
            </a:xfrm>
          </p:grpSpPr>
          <p:sp>
            <p:nvSpPr>
              <p:cNvPr id="34304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4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4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5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grpSp>
        <p:sp>
          <p:nvSpPr>
            <p:cNvPr id="34306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6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34306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1039" name="Freeform 23"/>
            <p:cNvSpPr>
              <a:spLocks/>
            </p:cNvSpPr>
            <p:nvPr/>
          </p:nvSpPr>
          <p:spPr bwMode="hidden">
            <a:xfrm>
              <a:off x="5041" y="0"/>
              <a:ext cx="719" cy="845"/>
            </a:xfrm>
            <a:custGeom>
              <a:avLst/>
              <a:gdLst>
                <a:gd name="T0" fmla="*/ 743 w 717"/>
                <a:gd name="T1" fmla="*/ 845 h 845"/>
                <a:gd name="T2" fmla="*/ 743 w 717"/>
                <a:gd name="T3" fmla="*/ 821 h 845"/>
                <a:gd name="T4" fmla="*/ 600 w 717"/>
                <a:gd name="T5" fmla="*/ 605 h 845"/>
                <a:gd name="T6" fmla="*/ 419 w 717"/>
                <a:gd name="T7" fmla="*/ 396 h 845"/>
                <a:gd name="T8" fmla="*/ 234 w 717"/>
                <a:gd name="T9" fmla="*/ 192 h 845"/>
                <a:gd name="T10" fmla="*/ 17 w 717"/>
                <a:gd name="T11" fmla="*/ 0 h 845"/>
                <a:gd name="T12" fmla="*/ 0 w 717"/>
                <a:gd name="T13" fmla="*/ 0 h 845"/>
                <a:gd name="T14" fmla="*/ 222 w 717"/>
                <a:gd name="T15" fmla="*/ 198 h 845"/>
                <a:gd name="T16" fmla="*/ 413 w 717"/>
                <a:gd name="T17" fmla="*/ 408 h 845"/>
                <a:gd name="T18" fmla="*/ 594 w 717"/>
                <a:gd name="T19" fmla="*/ 623 h 845"/>
                <a:gd name="T20" fmla="*/ 743 w 717"/>
                <a:gd name="T21" fmla="*/ 845 h 845"/>
                <a:gd name="T22" fmla="*/ 74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20 w 407"/>
                <a:gd name="T1" fmla="*/ 414 h 414"/>
                <a:gd name="T2" fmla="*/ 420 w 407"/>
                <a:gd name="T3" fmla="*/ 396 h 414"/>
                <a:gd name="T4" fmla="*/ 235 w 407"/>
                <a:gd name="T5" fmla="*/ 192 h 414"/>
                <a:gd name="T6" fmla="*/ 12 w 407"/>
                <a:gd name="T7" fmla="*/ 0 h 414"/>
                <a:gd name="T8" fmla="*/ 0 w 407"/>
                <a:gd name="T9" fmla="*/ 0 h 414"/>
                <a:gd name="T10" fmla="*/ 108 w 407"/>
                <a:gd name="T11" fmla="*/ 102 h 414"/>
                <a:gd name="T12" fmla="*/ 229 w 407"/>
                <a:gd name="T13" fmla="*/ 204 h 414"/>
                <a:gd name="T14" fmla="*/ 420 w 407"/>
                <a:gd name="T15" fmla="*/ 414 h 414"/>
                <a:gd name="T16" fmla="*/ 42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6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sz="1800">
                <a:solidFill>
                  <a:srgbClr val="FFFFFF"/>
                </a:solidFill>
                <a:latin typeface="Verdana" pitchFamily="34" charset="0"/>
              </a:endParaRPr>
            </a:p>
          </p:txBody>
        </p:sp>
        <p:sp>
          <p:nvSpPr>
            <p:cNvPr id="1042" name="Freeform 26"/>
            <p:cNvSpPr>
              <a:spLocks/>
            </p:cNvSpPr>
            <p:nvPr/>
          </p:nvSpPr>
          <p:spPr bwMode="hidden">
            <a:xfrm>
              <a:off x="6" y="0"/>
              <a:ext cx="588" cy="599"/>
            </a:xfrm>
            <a:custGeom>
              <a:avLst/>
              <a:gdLst>
                <a:gd name="T0" fmla="*/ 612 w 586"/>
                <a:gd name="T1" fmla="*/ 0 h 599"/>
                <a:gd name="T2" fmla="*/ 594 w 586"/>
                <a:gd name="T3" fmla="*/ 0 h 599"/>
                <a:gd name="T4" fmla="*/ 420 w 586"/>
                <a:gd name="T5" fmla="*/ 132 h 599"/>
                <a:gd name="T6" fmla="*/ 270 w 586"/>
                <a:gd name="T7" fmla="*/ 270 h 599"/>
                <a:gd name="T8" fmla="*/ 120 w 586"/>
                <a:gd name="T9" fmla="*/ 420 h 599"/>
                <a:gd name="T10" fmla="*/ 0 w 586"/>
                <a:gd name="T11" fmla="*/ 575 h 599"/>
                <a:gd name="T12" fmla="*/ 0 w 586"/>
                <a:gd name="T13" fmla="*/ 599 h 599"/>
                <a:gd name="T14" fmla="*/ 120 w 586"/>
                <a:gd name="T15" fmla="*/ 432 h 599"/>
                <a:gd name="T16" fmla="*/ 270 w 586"/>
                <a:gd name="T17" fmla="*/ 282 h 599"/>
                <a:gd name="T18" fmla="*/ 426 w 586"/>
                <a:gd name="T19" fmla="*/ 138 h 599"/>
                <a:gd name="T20" fmla="*/ 612 w 586"/>
                <a:gd name="T21" fmla="*/ 0 h 599"/>
                <a:gd name="T22" fmla="*/ 61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82 w 269"/>
                <a:gd name="T1" fmla="*/ 0 h 252"/>
                <a:gd name="T2" fmla="*/ 26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2 w 269"/>
                <a:gd name="T15" fmla="*/ 0 h 252"/>
                <a:gd name="T16" fmla="*/ 28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3079"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CA" smtClean="0"/>
              <a:t>Click to edit Master title style</a:t>
            </a:r>
          </a:p>
        </p:txBody>
      </p:sp>
      <p:sp>
        <p:nvSpPr>
          <p:cNvPr id="34308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Verdana" pitchFamily="34" charset="0"/>
              </a:defRPr>
            </a:lvl1pPr>
          </a:lstStyle>
          <a:p>
            <a:pPr>
              <a:defRPr/>
            </a:pPr>
            <a:endParaRPr lang="en-CA"/>
          </a:p>
        </p:txBody>
      </p:sp>
      <p:sp>
        <p:nvSpPr>
          <p:cNvPr id="34308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Verdana" pitchFamily="34" charset="0"/>
              </a:defRPr>
            </a:lvl1pPr>
          </a:lstStyle>
          <a:p>
            <a:pPr>
              <a:defRPr/>
            </a:pPr>
            <a:endParaRPr lang="en-CA"/>
          </a:p>
        </p:txBody>
      </p:sp>
      <p:sp>
        <p:nvSpPr>
          <p:cNvPr id="34308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Verdana" pitchFamily="34" charset="0"/>
              </a:defRPr>
            </a:lvl1pPr>
          </a:lstStyle>
          <a:p>
            <a:pPr>
              <a:defRPr/>
            </a:pPr>
            <a:fld id="{51693928-1870-4C85-8724-3B92F47F7CEB}" type="slidenum">
              <a:rPr lang="en-CA"/>
              <a:pPr>
                <a:defRPr/>
              </a:pPr>
              <a:t>‹#›</a:t>
            </a:fld>
            <a:endParaRPr lang="en-CA"/>
          </a:p>
        </p:txBody>
      </p:sp>
      <p:sp>
        <p:nvSpPr>
          <p:cNvPr id="343083"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dk2" tx1="lt1" bg2="dk1" tx2="lt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25E2F74-C705-458B-8DF8-57BD146D4B8F}" type="datetimeFigureOut">
              <a:rPr lang="en-CA"/>
              <a:pPr>
                <a:defRPr/>
              </a:pPr>
              <a:t>15/02/2013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FD0AB7-3FD7-4C13-83D5-92FC40E1C0C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1318FF1-EF04-411A-9E09-6F2BCBB2B430}" type="slidenum">
              <a:rPr lang="en-US"/>
              <a:pPr>
                <a:defRPr/>
              </a:pPr>
              <a:t>‹#›</a:t>
            </a:fld>
            <a:endParaRPr lang="en-US"/>
          </a:p>
        </p:txBody>
      </p:sp>
      <p:sp>
        <p:nvSpPr>
          <p:cNvPr id="3079" name="Line 7"/>
          <p:cNvSpPr>
            <a:spLocks noChangeShapeType="1"/>
          </p:cNvSpPr>
          <p:nvPr userDrawn="1"/>
        </p:nvSpPr>
        <p:spPr bwMode="auto">
          <a:xfrm>
            <a:off x="457200" y="1295400"/>
            <a:ext cx="8153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 Id="rId6" Type="http://schemas.openxmlformats.org/officeDocument/2006/relationships/image" Target="../media/image28.jpeg"/><Relationship Id="rId5" Type="http://schemas.openxmlformats.org/officeDocument/2006/relationships/hyperlink" Target="http://images.google.ca/imgres?imgurl=historicist.tripod.com/gr/maximages/Mussolini.gif&amp;imgrefurl=http://historicist.tripod.com/ch16.htm&amp;hl=en&amp;h=430&amp;w=273&amp;start=20&amp;prev=/images%3Fq%3Dmussolini%26svnum%3D10%26hl%3Den%26lr%3D%26ie%3DUTF-8%26oe%3DUTF-8%26sa%3DG"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www.cia.gov/csi/studies/vol47no1/FDR3.jpg" TargetMode="External"/><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9.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hyperlink" Target="//upload.wikimedia.org/wikipedia/commons/6/61/Flag_of_the_Central_Commission_for_Navigation_on_the_Rhine.svg" TargetMode="External"/><Relationship Id="rId1" Type="http://schemas.openxmlformats.org/officeDocument/2006/relationships/slideLayout" Target="../slideLayouts/slideLayout26.xml"/><Relationship Id="rId6" Type="http://schemas.openxmlformats.org/officeDocument/2006/relationships/hyperlink" Target="//upload.wikimedia.org/wikipedia/commons/a/a3/Entrance_of_Palais_du_Rhin%2C_former_Kaiserpalast%2C_Strasbourg.jpg" TargetMode="External"/><Relationship Id="rId5" Type="http://schemas.openxmlformats.org/officeDocument/2006/relationships/image" Target="../media/image6.png"/><Relationship Id="rId4" Type="http://schemas.openxmlformats.org/officeDocument/2006/relationships/hyperlink" Target="//upload.wikimedia.org/wikipedia/commons/4/47/Rhein-Karte.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2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7.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0.xml"/><Relationship Id="rId5" Type="http://schemas.openxmlformats.org/officeDocument/2006/relationships/image" Target="../media/image63.png"/><Relationship Id="rId4" Type="http://schemas.openxmlformats.org/officeDocument/2006/relationships/hyperlink" Target="http://www.cottonpickers.org/images/Truman.gi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72.jpeg"/><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7/76/Flag_of_UPU.svg" TargetMode="External"/><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hyperlink" Target="//upload.wikimedia.org/wikipedia/commons/0/08/Flag_of_ITU.sv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2.wmf"/><Relationship Id="rId17" Type="http://schemas.openxmlformats.org/officeDocument/2006/relationships/image" Target="../media/image85.wmf"/><Relationship Id="rId2" Type="http://schemas.openxmlformats.org/officeDocument/2006/relationships/slideLayout" Target="../slideLayouts/slideLayout26.xml"/><Relationship Id="rId16" Type="http://schemas.openxmlformats.org/officeDocument/2006/relationships/image" Target="../media/image84.wmf"/><Relationship Id="rId1" Type="http://schemas.openxmlformats.org/officeDocument/2006/relationships/vmlDrawing" Target="../drawings/vmlDrawing1.vml"/><Relationship Id="rId6" Type="http://schemas.openxmlformats.org/officeDocument/2006/relationships/image" Target="../media/image7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4.bin"/><Relationship Id="rId14" Type="http://schemas.openxmlformats.org/officeDocument/2006/relationships/image" Target="../media/image83.wmf"/></Relationships>
</file>

<file path=ppt/slides/_rels/slide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6.xml"/><Relationship Id="rId5" Type="http://schemas.openxmlformats.org/officeDocument/2006/relationships/image" Target="../media/image91.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emf"/><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history.acusd.edu/cdr2/WW1Pics/81476.GIF" TargetMode="External"/><Relationship Id="rId2" Type="http://schemas.openxmlformats.org/officeDocument/2006/relationships/image" Target="../media/image13.jpeg"/><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eague_WilsonMon_un50-009"/>
          <p:cNvPicPr>
            <a:picLocks noChangeAspect="1" noChangeArrowheads="1"/>
          </p:cNvPicPr>
          <p:nvPr/>
        </p:nvPicPr>
        <p:blipFill>
          <a:blip r:embed="rId3" cstate="email">
            <a:lum bright="50000" contrast="-70000"/>
            <a:extLst>
              <a:ext uri="{28A0092B-C50C-407E-A947-70E740481C1C}">
                <a14:useLocalDpi xmlns:a14="http://schemas.microsoft.com/office/drawing/2010/main"/>
              </a:ext>
            </a:extLst>
          </a:blip>
          <a:srcRect l="12303" t="12303"/>
          <a:stretch>
            <a:fillRect/>
          </a:stretch>
        </p:blipFill>
        <p:spPr bwMode="auto">
          <a:xfrm>
            <a:off x="-28575" y="-20638"/>
            <a:ext cx="91725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ctrTitle"/>
          </p:nvPr>
        </p:nvSpPr>
        <p:spPr>
          <a:xfrm>
            <a:off x="685800" y="1981200"/>
            <a:ext cx="7772400" cy="1143000"/>
          </a:xfrm>
        </p:spPr>
        <p:txBody>
          <a:bodyPr/>
          <a:lstStyle/>
          <a:p>
            <a:pPr eaLnBrk="1" hangingPunct="1"/>
            <a:r>
              <a:rPr lang="en-US" sz="5400" b="1" smtClean="0"/>
              <a:t>INTERNATIONAL</a:t>
            </a:r>
            <a:br>
              <a:rPr lang="en-US" sz="5400" b="1" smtClean="0"/>
            </a:br>
            <a:r>
              <a:rPr lang="en-US" sz="5400" b="1" smtClean="0"/>
              <a:t>ORGANIZATIONS</a:t>
            </a:r>
            <a:br>
              <a:rPr lang="en-US" sz="5400" b="1" smtClean="0"/>
            </a:br>
            <a:r>
              <a:rPr lang="en-US" sz="4000" b="1" i="1" smtClean="0"/>
              <a:t>EVOLVING ROLES</a:t>
            </a:r>
          </a:p>
        </p:txBody>
      </p:sp>
      <p:sp>
        <p:nvSpPr>
          <p:cNvPr id="17412" name="Rectangle 4"/>
          <p:cNvSpPr>
            <a:spLocks noGrp="1" noChangeArrowheads="1"/>
          </p:cNvSpPr>
          <p:nvPr>
            <p:ph type="subTitle" idx="1"/>
          </p:nvPr>
        </p:nvSpPr>
        <p:spPr>
          <a:xfrm>
            <a:off x="1357313" y="4797425"/>
            <a:ext cx="6400800" cy="1795463"/>
          </a:xfrm>
        </p:spPr>
        <p:txBody>
          <a:bodyPr/>
          <a:lstStyle/>
          <a:p>
            <a:pPr eaLnBrk="1" hangingPunct="1"/>
            <a:r>
              <a:rPr lang="en-US" sz="2800" smtClean="0"/>
              <a:t>Dr. Walter Dorn</a:t>
            </a:r>
          </a:p>
          <a:p>
            <a:pPr eaLnBrk="1" hangingPunct="1"/>
            <a:r>
              <a:rPr lang="en-US" sz="2800" smtClean="0"/>
              <a:t>Canadian Forces College</a:t>
            </a:r>
          </a:p>
          <a:p>
            <a:pPr eaLnBrk="1" hangingPunct="1">
              <a:lnSpc>
                <a:spcPct val="30000"/>
              </a:lnSpc>
            </a:pPr>
            <a:endParaRPr lang="en-US" sz="2800" smtClean="0"/>
          </a:p>
          <a:p>
            <a:pPr eaLnBrk="1" hangingPunct="1"/>
            <a:r>
              <a:rPr lang="en-US" sz="2000" smtClean="0"/>
              <a:t>31 October 2012</a:t>
            </a:r>
          </a:p>
        </p:txBody>
      </p:sp>
      <p:pic>
        <p:nvPicPr>
          <p:cNvPr id="17413" name="Picture 5" descr="cfc_cre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2988" y="4797425"/>
            <a:ext cx="9826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609600" y="157163"/>
            <a:ext cx="7772400" cy="990600"/>
          </a:xfrm>
        </p:spPr>
        <p:txBody>
          <a:bodyPr/>
          <a:lstStyle/>
          <a:p>
            <a:pPr eaLnBrk="1" hangingPunct="1"/>
            <a:r>
              <a:rPr lang="fr-CA" sz="4000" smtClean="0"/>
              <a:t>Internationalism (Wilson) vs Nationalism (Lodge)</a:t>
            </a:r>
            <a:endParaRPr lang="en-US" sz="4000" smtClean="0"/>
          </a:p>
        </p:txBody>
      </p:sp>
      <p:sp>
        <p:nvSpPr>
          <p:cNvPr id="26627" name="Text Box 1027"/>
          <p:cNvSpPr txBox="1">
            <a:spLocks noChangeArrowheads="1"/>
          </p:cNvSpPr>
          <p:nvPr/>
        </p:nvSpPr>
        <p:spPr bwMode="auto">
          <a:xfrm>
            <a:off x="4343400" y="4419600"/>
            <a:ext cx="4572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r>
              <a:rPr lang="en-US" sz="2000" i="1"/>
              <a:t>The United States is the world's best hope, but if you fetter her in the interest through quarrels of other nations, if you tangle her in the intrigues of Europe, you will destroy her powerful good, and endanger her very existence. </a:t>
            </a:r>
            <a:endParaRPr lang="en-US" sz="2000"/>
          </a:p>
        </p:txBody>
      </p:sp>
      <p:sp>
        <p:nvSpPr>
          <p:cNvPr id="26628" name="Text Box 1029"/>
          <p:cNvSpPr txBox="1">
            <a:spLocks noChangeArrowheads="1"/>
          </p:cNvSpPr>
          <p:nvPr/>
        </p:nvSpPr>
        <p:spPr bwMode="auto">
          <a:xfrm>
            <a:off x="773113" y="4441825"/>
            <a:ext cx="37496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n-GB" sz="2000" i="1"/>
              <a:t>There must be now, not a balance of power, not one powerful group of nations set off against another, but a single overwhelming, powerful group of nations who shall be the trustee of the peace of the world.</a:t>
            </a:r>
          </a:p>
        </p:txBody>
      </p:sp>
      <p:pic>
        <p:nvPicPr>
          <p:cNvPr id="26629" name="Picture 1030" descr="woodr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7425" y="1600200"/>
            <a:ext cx="2684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32" descr="837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524000"/>
            <a:ext cx="2560638" cy="274478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descr="league_of_nations_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2675" y="0"/>
            <a:ext cx="4638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LN_CourtOfHonourSteps"/>
          <p:cNvPicPr>
            <a:picLocks noChangeAspect="1" noChangeArrowheads="1"/>
          </p:cNvPicPr>
          <p:nvPr/>
        </p:nvPicPr>
        <p:blipFill>
          <a:blip r:embed="rId2">
            <a:lum bright="50000" contrast="-50000"/>
            <a:extLst>
              <a:ext uri="{28A0092B-C50C-407E-A947-70E740481C1C}">
                <a14:useLocalDpi xmlns:a14="http://schemas.microsoft.com/office/drawing/2010/main"/>
              </a:ext>
            </a:extLst>
          </a:blip>
          <a:srcRect/>
          <a:stretch>
            <a:fillRect/>
          </a:stretch>
        </p:blipFill>
        <p:spPr bwMode="auto">
          <a:xfrm>
            <a:off x="-228600" y="0"/>
            <a:ext cx="9739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pPr eaLnBrk="1" hangingPunct="1"/>
            <a:r>
              <a:rPr lang="en-US" smtClean="0"/>
              <a:t>League of Nations</a:t>
            </a:r>
          </a:p>
        </p:txBody>
      </p:sp>
      <p:sp>
        <p:nvSpPr>
          <p:cNvPr id="28676" name="Rectangle 3"/>
          <p:cNvSpPr>
            <a:spLocks noGrp="1" noChangeArrowheads="1"/>
          </p:cNvSpPr>
          <p:nvPr>
            <p:ph type="body" idx="1"/>
          </p:nvPr>
        </p:nvSpPr>
        <p:spPr>
          <a:xfrm>
            <a:off x="685800" y="1295400"/>
            <a:ext cx="7772400" cy="4343400"/>
          </a:xfrm>
        </p:spPr>
        <p:txBody>
          <a:bodyPr/>
          <a:lstStyle/>
          <a:p>
            <a:pPr algn="ctr" eaLnBrk="1" hangingPunct="1">
              <a:lnSpc>
                <a:spcPct val="90000"/>
              </a:lnSpc>
              <a:buFontTx/>
              <a:buNone/>
            </a:pPr>
            <a:r>
              <a:rPr lang="en-US" sz="2800" i="1" smtClean="0"/>
              <a:t>First international organization for peace</a:t>
            </a:r>
          </a:p>
          <a:p>
            <a:pPr algn="ctr" eaLnBrk="1" hangingPunct="1">
              <a:lnSpc>
                <a:spcPct val="90000"/>
              </a:lnSpc>
              <a:buFontTx/>
              <a:buNone/>
            </a:pPr>
            <a:endParaRPr lang="en-US" sz="2800" i="1" smtClean="0"/>
          </a:p>
          <a:p>
            <a:pPr algn="ctr" eaLnBrk="1" hangingPunct="1">
              <a:lnSpc>
                <a:spcPct val="130000"/>
              </a:lnSpc>
              <a:buFontTx/>
              <a:buNone/>
            </a:pPr>
            <a:endParaRPr lang="en-US" sz="2800" i="1" smtClean="0"/>
          </a:p>
          <a:p>
            <a:pPr algn="ctr" eaLnBrk="1" hangingPunct="1">
              <a:lnSpc>
                <a:spcPct val="130000"/>
              </a:lnSpc>
              <a:buFontTx/>
              <a:buNone/>
            </a:pPr>
            <a:endParaRPr lang="en-US" sz="2800" i="1" smtClean="0"/>
          </a:p>
          <a:p>
            <a:pPr algn="ctr" eaLnBrk="1" hangingPunct="1">
              <a:lnSpc>
                <a:spcPct val="130000"/>
              </a:lnSpc>
              <a:buFontTx/>
              <a:buNone/>
            </a:pPr>
            <a:endParaRPr lang="en-US" sz="2800" i="1" smtClean="0"/>
          </a:p>
          <a:p>
            <a:pPr algn="ctr" eaLnBrk="1" hangingPunct="1">
              <a:lnSpc>
                <a:spcPct val="130000"/>
              </a:lnSpc>
              <a:buFontTx/>
              <a:buNone/>
            </a:pPr>
            <a:endParaRPr lang="en-US" sz="2800" i="1" smtClean="0"/>
          </a:p>
          <a:p>
            <a:pPr algn="ctr" eaLnBrk="1" hangingPunct="1">
              <a:lnSpc>
                <a:spcPct val="130000"/>
              </a:lnSpc>
              <a:buFontTx/>
              <a:buNone/>
            </a:pPr>
            <a:endParaRPr lang="en-US" sz="2800" i="1" smtClean="0"/>
          </a:p>
          <a:p>
            <a:pPr algn="ctr" eaLnBrk="1" hangingPunct="1">
              <a:lnSpc>
                <a:spcPct val="80000"/>
              </a:lnSpc>
              <a:buFontTx/>
              <a:buNone/>
            </a:pPr>
            <a:endParaRPr lang="en-US" sz="2800" i="1" smtClean="0"/>
          </a:p>
          <a:p>
            <a:pPr algn="ctr" eaLnBrk="1" hangingPunct="1">
              <a:lnSpc>
                <a:spcPct val="130000"/>
              </a:lnSpc>
              <a:buFontTx/>
              <a:buNone/>
            </a:pPr>
            <a:r>
              <a:rPr lang="en-US" sz="2800" smtClean="0"/>
              <a:t>Palais des nations, Geneva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eaLnBrk="1" hangingPunct="1"/>
            <a:r>
              <a:rPr lang="en-US" smtClean="0"/>
              <a:t>Outside the League</a:t>
            </a:r>
          </a:p>
        </p:txBody>
      </p:sp>
      <p:pic>
        <p:nvPicPr>
          <p:cNvPr id="29699" name="Picture 1027" descr="SpectatorsGallery_LiteraryDigest_4Dec20"/>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2971800" y="1981200"/>
            <a:ext cx="3341688"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29" descr="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Successes of the League (1920s)</a:t>
            </a:r>
          </a:p>
        </p:txBody>
      </p:sp>
      <p:sp>
        <p:nvSpPr>
          <p:cNvPr id="30723" name="Rectangle 3"/>
          <p:cNvSpPr>
            <a:spLocks noGrp="1" noChangeArrowheads="1"/>
          </p:cNvSpPr>
          <p:nvPr>
            <p:ph type="body" idx="1"/>
          </p:nvPr>
        </p:nvSpPr>
        <p:spPr>
          <a:xfrm>
            <a:off x="1066800" y="1828800"/>
            <a:ext cx="7696200" cy="4267200"/>
          </a:xfrm>
        </p:spPr>
        <p:txBody>
          <a:bodyPr/>
          <a:lstStyle/>
          <a:p>
            <a:pPr eaLnBrk="1" hangingPunct="1">
              <a:lnSpc>
                <a:spcPct val="120000"/>
              </a:lnSpc>
            </a:pPr>
            <a:r>
              <a:rPr lang="en-US" sz="2800" smtClean="0">
                <a:latin typeface="Arial" pitchFamily="34" charset="0"/>
                <a:cs typeface="Arial" pitchFamily="34" charset="0"/>
              </a:rPr>
              <a:t>The Aaland Islands (Finland, Sweden), 1921</a:t>
            </a:r>
          </a:p>
          <a:p>
            <a:pPr eaLnBrk="1" hangingPunct="1">
              <a:lnSpc>
                <a:spcPct val="120000"/>
              </a:lnSpc>
            </a:pPr>
            <a:r>
              <a:rPr lang="en-US" sz="2800" smtClean="0">
                <a:latin typeface="Arial" pitchFamily="34" charset="0"/>
                <a:cs typeface="Arial" pitchFamily="34" charset="0"/>
              </a:rPr>
              <a:t>Upper Silesia (Germany-Poland), 1921</a:t>
            </a:r>
          </a:p>
          <a:p>
            <a:pPr eaLnBrk="1" hangingPunct="1">
              <a:lnSpc>
                <a:spcPct val="120000"/>
              </a:lnSpc>
            </a:pPr>
            <a:r>
              <a:rPr lang="en-US" sz="2800" smtClean="0">
                <a:latin typeface="Arial" pitchFamily="34" charset="0"/>
                <a:cs typeface="Arial" pitchFamily="34" charset="0"/>
              </a:rPr>
              <a:t>Memel (Lithuania), 1923</a:t>
            </a:r>
            <a:endParaRPr lang="en-US" sz="2800" smtClean="0"/>
          </a:p>
          <a:p>
            <a:pPr eaLnBrk="1" hangingPunct="1">
              <a:lnSpc>
                <a:spcPct val="120000"/>
              </a:lnSpc>
            </a:pPr>
            <a:r>
              <a:rPr lang="en-US" sz="2800" smtClean="0">
                <a:latin typeface="Arial" pitchFamily="34" charset="0"/>
                <a:cs typeface="Arial" pitchFamily="34" charset="0"/>
              </a:rPr>
              <a:t>Turkey (humanitarian), 1923</a:t>
            </a:r>
          </a:p>
          <a:p>
            <a:pPr eaLnBrk="1" hangingPunct="1">
              <a:lnSpc>
                <a:spcPct val="120000"/>
              </a:lnSpc>
            </a:pPr>
            <a:r>
              <a:rPr lang="en-US" sz="2800" smtClean="0">
                <a:latin typeface="Arial" pitchFamily="34" charset="0"/>
                <a:cs typeface="Arial" pitchFamily="34" charset="0"/>
              </a:rPr>
              <a:t>Greco-Bulgarian frontier, 1925</a:t>
            </a:r>
          </a:p>
          <a:p>
            <a:pPr eaLnBrk="1" hangingPunct="1">
              <a:lnSpc>
                <a:spcPct val="120000"/>
              </a:lnSpc>
            </a:pPr>
            <a:r>
              <a:rPr lang="en-US" sz="2800" smtClean="0">
                <a:latin typeface="Arial" pitchFamily="34" charset="0"/>
                <a:cs typeface="Arial" pitchFamily="34" charset="0"/>
              </a:rPr>
              <a:t>The Saar, 1920-35</a:t>
            </a:r>
          </a:p>
          <a:p>
            <a:pPr eaLnBrk="1" hangingPunct="1">
              <a:lnSpc>
                <a:spcPct val="120000"/>
              </a:lnSpc>
            </a:pPr>
            <a:endParaRPr lang="en-US" sz="2800" smtClean="0">
              <a:latin typeface="Arial" pitchFamily="34" charset="0"/>
              <a:cs typeface="Arial" pitchFamily="34" charset="0"/>
            </a:endParaRPr>
          </a:p>
        </p:txBody>
      </p:sp>
      <p:sp>
        <p:nvSpPr>
          <p:cNvPr id="30724" name="Text Box 4"/>
          <p:cNvSpPr txBox="1">
            <a:spLocks noChangeArrowheads="1"/>
          </p:cNvSpPr>
          <p:nvPr/>
        </p:nvSpPr>
        <p:spPr bwMode="auto">
          <a:xfrm>
            <a:off x="1476375" y="6213475"/>
            <a:ext cx="72723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See: http://www.historylearningsite.co.uk/leagueofnations.htm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23888" y="168275"/>
            <a:ext cx="7772400" cy="990600"/>
          </a:xfrm>
        </p:spPr>
        <p:txBody>
          <a:bodyPr/>
          <a:lstStyle/>
          <a:p>
            <a:pPr eaLnBrk="1" hangingPunct="1"/>
            <a:r>
              <a:rPr lang="en-US" sz="3600" smtClean="0"/>
              <a:t>Outside the League: Misplaced Idealism</a:t>
            </a:r>
            <a:br>
              <a:rPr lang="en-US" sz="3600" smtClean="0"/>
            </a:br>
            <a:r>
              <a:rPr lang="en-US" sz="3600" i="1" smtClean="0"/>
              <a:t>Kellogg-Briand Pact</a:t>
            </a:r>
          </a:p>
        </p:txBody>
      </p:sp>
      <p:sp>
        <p:nvSpPr>
          <p:cNvPr id="31747" name="Rectangle 3"/>
          <p:cNvSpPr>
            <a:spLocks noGrp="1" noChangeArrowheads="1"/>
          </p:cNvSpPr>
          <p:nvPr>
            <p:ph type="body" sz="half" idx="1"/>
          </p:nvPr>
        </p:nvSpPr>
        <p:spPr>
          <a:xfrm>
            <a:off x="381000" y="1600200"/>
            <a:ext cx="4114800" cy="4495800"/>
          </a:xfrm>
        </p:spPr>
        <p:txBody>
          <a:bodyPr/>
          <a:lstStyle/>
          <a:p>
            <a:pPr eaLnBrk="1" hangingPunct="1">
              <a:buFontTx/>
              <a:buNone/>
            </a:pPr>
            <a:r>
              <a:rPr lang="en-US" sz="2400" smtClean="0"/>
              <a:t>1928</a:t>
            </a:r>
          </a:p>
          <a:p>
            <a:pPr eaLnBrk="1" hangingPunct="1"/>
            <a:r>
              <a:rPr lang="en-US" sz="2400" smtClean="0"/>
              <a:t>Pledge to “renounce [war] as an instrument of national policy in their relations with one another”</a:t>
            </a:r>
          </a:p>
          <a:p>
            <a:pPr eaLnBrk="1" hangingPunct="1"/>
            <a:r>
              <a:rPr lang="en-US" sz="2400" smtClean="0"/>
              <a:t>Frank Kellogg: US Secretary of State</a:t>
            </a:r>
          </a:p>
          <a:p>
            <a:pPr eaLnBrk="1" hangingPunct="1"/>
            <a:r>
              <a:rPr lang="en-US" sz="2400" smtClean="0"/>
              <a:t>Aristide Briand: French FM</a:t>
            </a:r>
          </a:p>
          <a:p>
            <a:pPr eaLnBrk="1" hangingPunct="1"/>
            <a:r>
              <a:rPr lang="en-US" sz="2400" smtClean="0"/>
              <a:t>64 signatories, incl. Germany, Canada</a:t>
            </a:r>
          </a:p>
          <a:p>
            <a:pPr eaLnBrk="1" hangingPunct="1"/>
            <a:r>
              <a:rPr lang="en-US" sz="2400" u="sng" smtClean="0"/>
              <a:t>Words without implementing machinery</a:t>
            </a:r>
          </a:p>
        </p:txBody>
      </p:sp>
      <p:pic>
        <p:nvPicPr>
          <p:cNvPr id="31748" name="Picture 7" descr="KELLOG"/>
          <p:cNvPicPr>
            <a:picLocks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4648200" y="2438400"/>
            <a:ext cx="3810000" cy="287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8" descr="c0090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488" y="2101850"/>
            <a:ext cx="3810000" cy="29797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50" name="Rectangle 9"/>
          <p:cNvSpPr>
            <a:spLocks noChangeArrowheads="1"/>
          </p:cNvSpPr>
          <p:nvPr/>
        </p:nvSpPr>
        <p:spPr bwMode="auto">
          <a:xfrm rot="5400000">
            <a:off x="7512844" y="4069556"/>
            <a:ext cx="1631950"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900">
                <a:solidFill>
                  <a:srgbClr val="000000"/>
                </a:solidFill>
                <a:latin typeface="Arial" pitchFamily="34" charset="0"/>
                <a:cs typeface="Arial" pitchFamily="34" charset="0"/>
              </a:rPr>
              <a:t>National Archives of Canada</a:t>
            </a:r>
            <a:r>
              <a:rPr lang="en-US" sz="2800">
                <a:solidFill>
                  <a:srgbClr val="000000"/>
                </a:solidFill>
                <a:latin typeface="Arial" pitchFamily="34" charset="0"/>
                <a:cs typeface="Arial" pitchFamily="34" charset="0"/>
              </a:rPr>
              <a:t/>
            </a:r>
            <a:br>
              <a:rPr lang="en-US" sz="2800">
                <a:solidFill>
                  <a:srgbClr val="000000"/>
                </a:solidFill>
                <a:latin typeface="Arial" pitchFamily="34" charset="0"/>
                <a:cs typeface="Arial" pitchFamily="34" charset="0"/>
              </a:rPr>
            </a:br>
            <a:endParaRPr lang="en-US" sz="280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8283575" cy="990600"/>
          </a:xfrm>
        </p:spPr>
        <p:txBody>
          <a:bodyPr/>
          <a:lstStyle/>
          <a:p>
            <a:pPr eaLnBrk="1" hangingPunct="1"/>
            <a:r>
              <a:rPr lang="en-US" smtClean="0"/>
              <a:t>Major Failures of the League </a:t>
            </a:r>
            <a:r>
              <a:rPr lang="en-US" sz="3600" smtClean="0"/>
              <a:t>(1930s)</a:t>
            </a:r>
          </a:p>
        </p:txBody>
      </p:sp>
      <p:sp>
        <p:nvSpPr>
          <p:cNvPr id="32771" name="Rectangle 3"/>
          <p:cNvSpPr>
            <a:spLocks noGrp="1" noChangeArrowheads="1"/>
          </p:cNvSpPr>
          <p:nvPr>
            <p:ph type="body" idx="1"/>
          </p:nvPr>
        </p:nvSpPr>
        <p:spPr>
          <a:xfrm>
            <a:off x="468313" y="1706563"/>
            <a:ext cx="7361237" cy="4191000"/>
          </a:xfrm>
        </p:spPr>
        <p:txBody>
          <a:bodyPr/>
          <a:lstStyle/>
          <a:p>
            <a:pPr eaLnBrk="1" hangingPunct="1">
              <a:lnSpc>
                <a:spcPct val="120000"/>
              </a:lnSpc>
            </a:pPr>
            <a:r>
              <a:rPr lang="en-US" smtClean="0"/>
              <a:t>Japan invades Manchuria, 1931</a:t>
            </a:r>
          </a:p>
          <a:p>
            <a:pPr eaLnBrk="1" hangingPunct="1">
              <a:lnSpc>
                <a:spcPct val="120000"/>
              </a:lnSpc>
            </a:pPr>
            <a:endParaRPr lang="en-US" sz="2400" smtClean="0"/>
          </a:p>
          <a:p>
            <a:pPr eaLnBrk="1" hangingPunct="1">
              <a:lnSpc>
                <a:spcPct val="90000"/>
              </a:lnSpc>
            </a:pPr>
            <a:r>
              <a:rPr lang="en-US" smtClean="0"/>
              <a:t>Mussolini invades Abyssinia, 1935</a:t>
            </a:r>
          </a:p>
          <a:p>
            <a:pPr eaLnBrk="1" hangingPunct="1">
              <a:lnSpc>
                <a:spcPct val="90000"/>
              </a:lnSpc>
            </a:pPr>
            <a:endParaRPr lang="en-US" smtClean="0"/>
          </a:p>
          <a:p>
            <a:pPr eaLnBrk="1" hangingPunct="1">
              <a:lnSpc>
                <a:spcPct val="90000"/>
              </a:lnSpc>
            </a:pPr>
            <a:r>
              <a:rPr lang="en-US" smtClean="0"/>
              <a:t>Germany marches into Rhineland, 1936</a:t>
            </a:r>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n-US" smtClean="0"/>
              <a:t>Soviet Union invades Finland, 1939</a:t>
            </a:r>
          </a:p>
          <a:p>
            <a:pPr eaLnBrk="1" hangingPunct="1">
              <a:lnSpc>
                <a:spcPct val="90000"/>
              </a:lnSpc>
            </a:pPr>
            <a:endParaRPr lang="en-US" sz="1800" smtClean="0"/>
          </a:p>
        </p:txBody>
      </p:sp>
      <p:pic>
        <p:nvPicPr>
          <p:cNvPr id="32772" name="Picture 4" descr="015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775" y="1535113"/>
            <a:ext cx="18605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main_hitl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9925" y="4446588"/>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0" descr="stal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1275" y="5634038"/>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Mussolini">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921625" y="2924175"/>
            <a:ext cx="7953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Canada in the League</a:t>
            </a:r>
          </a:p>
        </p:txBody>
      </p:sp>
      <p:sp>
        <p:nvSpPr>
          <p:cNvPr id="21507" name="Rectangle 3"/>
          <p:cNvSpPr>
            <a:spLocks noGrp="1" noChangeArrowheads="1"/>
          </p:cNvSpPr>
          <p:nvPr>
            <p:ph type="body" idx="1"/>
          </p:nvPr>
        </p:nvSpPr>
        <p:spPr>
          <a:xfrm>
            <a:off x="457200" y="1600200"/>
            <a:ext cx="7315200" cy="1665288"/>
          </a:xfrm>
        </p:spPr>
        <p:txBody>
          <a:bodyPr/>
          <a:lstStyle/>
          <a:p>
            <a:pPr eaLnBrk="1" hangingPunct="1">
              <a:lnSpc>
                <a:spcPct val="90000"/>
              </a:lnSpc>
              <a:spcBef>
                <a:spcPts val="500"/>
              </a:spcBef>
              <a:spcAft>
                <a:spcPts val="500"/>
              </a:spcAft>
              <a:defRPr/>
            </a:pPr>
            <a:r>
              <a:rPr lang="en-GB" sz="2400" dirty="0" smtClean="0"/>
              <a:t>“in this association of Mutual Insurance against fire, the risks assumed by the different States are not equal.  We live in a </a:t>
            </a:r>
            <a:r>
              <a:rPr lang="en-GB" sz="2400" b="1" dirty="0" smtClean="0"/>
              <a:t>fire-proof house, far from inflammable materials</a:t>
            </a:r>
            <a:r>
              <a:rPr lang="en-GB" sz="2400" dirty="0" smtClean="0"/>
              <a:t>.”</a:t>
            </a:r>
            <a:endParaRPr lang="en-GB" sz="2400" b="1" dirty="0" smtClean="0"/>
          </a:p>
          <a:p>
            <a:pPr lvl="1" eaLnBrk="1" hangingPunct="1">
              <a:lnSpc>
                <a:spcPct val="90000"/>
              </a:lnSpc>
              <a:spcBef>
                <a:spcPts val="500"/>
              </a:spcBef>
              <a:spcAft>
                <a:spcPts val="500"/>
              </a:spcAft>
              <a:defRPr/>
            </a:pPr>
            <a:r>
              <a:rPr lang="en-GB" sz="2000" dirty="0" smtClean="0"/>
              <a:t>Senator Raoul </a:t>
            </a:r>
            <a:r>
              <a:rPr lang="en-GB" sz="2000" dirty="0" err="1" smtClean="0"/>
              <a:t>Dandurand</a:t>
            </a:r>
            <a:r>
              <a:rPr lang="en-GB" sz="2000" dirty="0" smtClean="0"/>
              <a:t>, </a:t>
            </a:r>
          </a:p>
          <a:p>
            <a:pPr lvl="1" eaLnBrk="1" hangingPunct="1">
              <a:lnSpc>
                <a:spcPct val="60000"/>
              </a:lnSpc>
              <a:spcBef>
                <a:spcPts val="500"/>
              </a:spcBef>
              <a:spcAft>
                <a:spcPts val="500"/>
              </a:spcAft>
              <a:buFontTx/>
              <a:buNone/>
              <a:defRPr/>
            </a:pPr>
            <a:r>
              <a:rPr lang="en-GB" sz="2000" dirty="0" smtClean="0"/>
              <a:t>	leader of Mackenzie King’s Liberal </a:t>
            </a:r>
          </a:p>
          <a:p>
            <a:pPr lvl="1" eaLnBrk="1" hangingPunct="1">
              <a:lnSpc>
                <a:spcPct val="60000"/>
              </a:lnSpc>
              <a:spcBef>
                <a:spcPts val="500"/>
              </a:spcBef>
              <a:spcAft>
                <a:spcPts val="500"/>
              </a:spcAft>
              <a:buFontTx/>
              <a:buNone/>
              <a:defRPr/>
            </a:pPr>
            <a:r>
              <a:rPr lang="en-GB" sz="2000" dirty="0" smtClean="0"/>
              <a:t>	government in the Senate, </a:t>
            </a:r>
          </a:p>
          <a:p>
            <a:pPr lvl="1" eaLnBrk="1" hangingPunct="1">
              <a:lnSpc>
                <a:spcPct val="60000"/>
              </a:lnSpc>
              <a:spcBef>
                <a:spcPts val="500"/>
              </a:spcBef>
              <a:spcAft>
                <a:spcPts val="500"/>
              </a:spcAft>
              <a:buFontTx/>
              <a:buNone/>
              <a:defRPr/>
            </a:pPr>
            <a:r>
              <a:rPr lang="en-GB" sz="2000" dirty="0" smtClean="0"/>
              <a:t>	to the League Assembly 1924</a:t>
            </a:r>
          </a:p>
          <a:p>
            <a:pPr lvl="1" eaLnBrk="1" hangingPunct="1">
              <a:lnSpc>
                <a:spcPct val="60000"/>
              </a:lnSpc>
              <a:spcBef>
                <a:spcPts val="500"/>
              </a:spcBef>
              <a:spcAft>
                <a:spcPts val="500"/>
              </a:spcAft>
              <a:buFontTx/>
              <a:buNone/>
              <a:defRPr/>
            </a:pPr>
            <a:endParaRPr lang="en-GB" sz="1050" dirty="0" smtClean="0"/>
          </a:p>
          <a:p>
            <a:pPr eaLnBrk="1" hangingPunct="1">
              <a:lnSpc>
                <a:spcPct val="90000"/>
              </a:lnSpc>
              <a:spcBef>
                <a:spcPts val="500"/>
              </a:spcBef>
              <a:spcAft>
                <a:spcPts val="500"/>
              </a:spcAft>
              <a:defRPr/>
            </a:pPr>
            <a:r>
              <a:rPr lang="en-GB" sz="2400" dirty="0" smtClean="0"/>
              <a:t>Attempts to emasculate Article X</a:t>
            </a:r>
          </a:p>
          <a:p>
            <a:pPr eaLnBrk="1" hangingPunct="1">
              <a:lnSpc>
                <a:spcPct val="90000"/>
              </a:lnSpc>
              <a:spcBef>
                <a:spcPts val="500"/>
              </a:spcBef>
              <a:spcAft>
                <a:spcPts val="500"/>
              </a:spcAft>
              <a:defRPr/>
            </a:pPr>
            <a:endParaRPr lang="en-GB" sz="1000" dirty="0"/>
          </a:p>
          <a:p>
            <a:pPr eaLnBrk="1" hangingPunct="1">
              <a:lnSpc>
                <a:spcPct val="90000"/>
              </a:lnSpc>
              <a:spcBef>
                <a:spcPts val="500"/>
              </a:spcBef>
              <a:spcAft>
                <a:spcPts val="500"/>
              </a:spcAft>
              <a:defRPr/>
            </a:pPr>
            <a:r>
              <a:rPr lang="en-GB" sz="2400" dirty="0" smtClean="0"/>
              <a:t>Oil sanctions against Mussolini</a:t>
            </a:r>
            <a:endParaRPr lang="en-US" sz="2800" dirty="0" smtClean="0"/>
          </a:p>
        </p:txBody>
      </p:sp>
      <p:pic>
        <p:nvPicPr>
          <p:cNvPr id="33796" name="Picture 4" descr="League_Skelton_Roy_SenRaoulDandurand_KIng_Dunning_Riddell_19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8625" y="3200400"/>
            <a:ext cx="2974975" cy="24606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42863" y="5772150"/>
            <a:ext cx="86106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lnSpc>
                <a:spcPct val="90000"/>
              </a:lnSpc>
              <a:spcBef>
                <a:spcPts val="500"/>
              </a:spcBef>
              <a:spcAft>
                <a:spcPts val="500"/>
              </a:spcAft>
            </a:pPr>
            <a:r>
              <a:rPr lang="en-GB" sz="1800"/>
              <a:t>Canadian delegation, 1928</a:t>
            </a:r>
          </a:p>
          <a:p>
            <a:pPr algn="r">
              <a:lnSpc>
                <a:spcPct val="80000"/>
              </a:lnSpc>
              <a:spcBef>
                <a:spcPts val="500"/>
              </a:spcBef>
              <a:spcAft>
                <a:spcPts val="500"/>
              </a:spcAft>
            </a:pPr>
            <a:r>
              <a:rPr lang="en-GB" sz="1400"/>
              <a:t>L to R:    O.D. Skelton, P. Roy, Sen. R. Dandurand, W.L. Mackenzie King, C. Dunning and W. Riddell</a:t>
            </a:r>
            <a:endParaRPr lang="en-GB" sz="1800"/>
          </a:p>
        </p:txBody>
      </p:sp>
      <p:sp>
        <p:nvSpPr>
          <p:cNvPr id="33798" name="Text Box 6"/>
          <p:cNvSpPr txBox="1">
            <a:spLocks noChangeArrowheads="1"/>
          </p:cNvSpPr>
          <p:nvPr/>
        </p:nvSpPr>
        <p:spPr bwMode="auto">
          <a:xfrm rot="5400000">
            <a:off x="8251826" y="5156200"/>
            <a:ext cx="590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DFAIT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Haile Salassie in Geneva</a:t>
            </a:r>
          </a:p>
        </p:txBody>
      </p:sp>
      <p:sp>
        <p:nvSpPr>
          <p:cNvPr id="34819" name="Rectangle 3"/>
          <p:cNvSpPr>
            <a:spLocks noGrp="1" noChangeArrowheads="1"/>
          </p:cNvSpPr>
          <p:nvPr>
            <p:ph type="body" idx="1"/>
          </p:nvPr>
        </p:nvSpPr>
        <p:spPr>
          <a:xfrm>
            <a:off x="971550" y="1600200"/>
            <a:ext cx="4819650" cy="4495800"/>
          </a:xfrm>
        </p:spPr>
        <p:txBody>
          <a:bodyPr/>
          <a:lstStyle/>
          <a:p>
            <a:pPr marL="0" indent="0" eaLnBrk="1" hangingPunct="1">
              <a:lnSpc>
                <a:spcPct val="80000"/>
              </a:lnSpc>
              <a:buFontTx/>
              <a:buNone/>
            </a:pPr>
            <a:r>
              <a:rPr lang="en-US" sz="2400" smtClean="0">
                <a:latin typeface=" Arial"/>
              </a:rPr>
              <a:t>“Should it happen that a strong Government finds it may with impunity destroy a weak people, then the hour strikes for that weak people to appeal to the League of Nations to give its judgment in all freedom. God and history will remember your judgment …</a:t>
            </a:r>
          </a:p>
          <a:p>
            <a:pPr marL="0" indent="0" eaLnBrk="1" hangingPunct="1">
              <a:lnSpc>
                <a:spcPct val="80000"/>
              </a:lnSpc>
              <a:buFontTx/>
              <a:buNone/>
            </a:pPr>
            <a:endParaRPr lang="en-US" sz="2400" smtClean="0">
              <a:latin typeface=" Arial"/>
            </a:endParaRPr>
          </a:p>
          <a:p>
            <a:pPr marL="0" indent="0" eaLnBrk="1" hangingPunct="1">
              <a:lnSpc>
                <a:spcPct val="80000"/>
              </a:lnSpc>
              <a:buFontTx/>
              <a:buNone/>
            </a:pPr>
            <a:r>
              <a:rPr lang="en-US" sz="2400" b="1" smtClean="0">
                <a:latin typeface=" Arial"/>
              </a:rPr>
              <a:t>“It is us today. It will be you tomorrow.”</a:t>
            </a:r>
            <a:r>
              <a:rPr lang="en-US" sz="2400" smtClean="0">
                <a:latin typeface=" Arial"/>
              </a:rPr>
              <a:t> </a:t>
            </a:r>
          </a:p>
          <a:p>
            <a:pPr marL="0" indent="0" eaLnBrk="1" hangingPunct="1">
              <a:lnSpc>
                <a:spcPct val="50000"/>
              </a:lnSpc>
              <a:buFontTx/>
              <a:buNone/>
            </a:pPr>
            <a:endParaRPr lang="en-US" sz="2400" smtClean="0">
              <a:latin typeface=" Arial"/>
            </a:endParaRPr>
          </a:p>
          <a:p>
            <a:pPr lvl="1" eaLnBrk="1" hangingPunct="1">
              <a:lnSpc>
                <a:spcPct val="80000"/>
              </a:lnSpc>
            </a:pPr>
            <a:r>
              <a:rPr lang="en-US" sz="2000" smtClean="0">
                <a:latin typeface=" Arial"/>
              </a:rPr>
              <a:t>30 June 1936</a:t>
            </a:r>
          </a:p>
        </p:txBody>
      </p:sp>
      <p:pic>
        <p:nvPicPr>
          <p:cNvPr id="34820" name="Picture 5" descr="him_genev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1981200"/>
            <a:ext cx="2436813" cy="38862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6"/>
          <p:cNvSpPr txBox="1">
            <a:spLocks noChangeArrowheads="1"/>
          </p:cNvSpPr>
          <p:nvPr/>
        </p:nvSpPr>
        <p:spPr bwMode="auto">
          <a:xfrm>
            <a:off x="5003800" y="6491288"/>
            <a:ext cx="4140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defRPr/>
            </a:pPr>
            <a:r>
              <a:rPr lang="en-US" sz="1100" dirty="0" smtClean="0">
                <a:latin typeface=" Arial"/>
              </a:rPr>
              <a:t>Source: http://www.mtholyoke.edu/acad/intrel/selassie.htm</a:t>
            </a:r>
            <a:endParaRPr lang="en-US" sz="105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mtClean="0"/>
              <a:t>World War II</a:t>
            </a:r>
          </a:p>
        </p:txBody>
      </p:sp>
      <p:sp>
        <p:nvSpPr>
          <p:cNvPr id="35843" name="Rectangle 3"/>
          <p:cNvSpPr>
            <a:spLocks noGrp="1" noChangeArrowheads="1"/>
          </p:cNvSpPr>
          <p:nvPr>
            <p:ph type="body" sz="half" idx="1"/>
          </p:nvPr>
        </p:nvSpPr>
        <p:spPr>
          <a:xfrm>
            <a:off x="457200" y="1600200"/>
            <a:ext cx="4267200" cy="4495800"/>
          </a:xfrm>
        </p:spPr>
        <p:txBody>
          <a:bodyPr/>
          <a:lstStyle/>
          <a:p>
            <a:pPr eaLnBrk="1" hangingPunct="1">
              <a:lnSpc>
                <a:spcPct val="90000"/>
              </a:lnSpc>
              <a:spcBef>
                <a:spcPts val="500"/>
              </a:spcBef>
              <a:spcAft>
                <a:spcPts val="500"/>
              </a:spcAft>
            </a:pPr>
            <a:r>
              <a:rPr lang="en-GB" sz="2800" smtClean="0"/>
              <a:t>Germany invades Poland: September 1, 1939</a:t>
            </a:r>
          </a:p>
          <a:p>
            <a:pPr lvl="1" eaLnBrk="1" hangingPunct="1">
              <a:lnSpc>
                <a:spcPct val="90000"/>
              </a:lnSpc>
              <a:spcBef>
                <a:spcPts val="500"/>
              </a:spcBef>
              <a:spcAft>
                <a:spcPts val="500"/>
              </a:spcAft>
            </a:pPr>
            <a:r>
              <a:rPr lang="en-GB" sz="2400" smtClean="0"/>
              <a:t>Britain declares war two days later </a:t>
            </a:r>
          </a:p>
          <a:p>
            <a:pPr lvl="1" eaLnBrk="1" hangingPunct="1">
              <a:lnSpc>
                <a:spcPct val="90000"/>
              </a:lnSpc>
              <a:spcBef>
                <a:spcPts val="500"/>
              </a:spcBef>
              <a:spcAft>
                <a:spcPts val="500"/>
              </a:spcAft>
            </a:pPr>
            <a:r>
              <a:rPr lang="en-GB" sz="2400" smtClean="0"/>
              <a:t>Canada: Sept 10</a:t>
            </a:r>
          </a:p>
          <a:p>
            <a:pPr eaLnBrk="1" hangingPunct="1">
              <a:lnSpc>
                <a:spcPct val="90000"/>
              </a:lnSpc>
              <a:spcBef>
                <a:spcPts val="500"/>
              </a:spcBef>
              <a:spcAft>
                <a:spcPts val="500"/>
              </a:spcAft>
            </a:pPr>
            <a:r>
              <a:rPr lang="en-GB" sz="2800" smtClean="0"/>
              <a:t>League of Nations impotent</a:t>
            </a:r>
          </a:p>
          <a:p>
            <a:pPr lvl="1" eaLnBrk="1" hangingPunct="1">
              <a:lnSpc>
                <a:spcPct val="90000"/>
              </a:lnSpc>
              <a:spcBef>
                <a:spcPts val="500"/>
              </a:spcBef>
              <a:spcAft>
                <a:spcPts val="500"/>
              </a:spcAft>
            </a:pPr>
            <a:r>
              <a:rPr lang="en-GB" sz="2400" smtClean="0"/>
              <a:t>Some functions transferred to McGill &amp; Princeton universities</a:t>
            </a:r>
          </a:p>
          <a:p>
            <a:pPr eaLnBrk="1" hangingPunct="1">
              <a:lnSpc>
                <a:spcPct val="90000"/>
              </a:lnSpc>
              <a:spcBef>
                <a:spcPts val="500"/>
              </a:spcBef>
              <a:spcAft>
                <a:spcPts val="500"/>
              </a:spcAft>
            </a:pPr>
            <a:r>
              <a:rPr lang="en-GB" sz="2800" smtClean="0"/>
              <a:t>US “rudely awakened” at Pearl Harbour</a:t>
            </a:r>
          </a:p>
        </p:txBody>
      </p:sp>
      <p:pic>
        <p:nvPicPr>
          <p:cNvPr id="35844" name="Picture 4" descr="Normandy_Spring194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2209800"/>
            <a:ext cx="3213100" cy="32766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5241925" y="5908675"/>
            <a:ext cx="30210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a:t>  VE day: 8 May 1945</a:t>
            </a:r>
          </a:p>
          <a:p>
            <a:pPr eaLnBrk="1" hangingPunct="1">
              <a:buFontTx/>
              <a:buChar char="•"/>
            </a:pPr>
            <a:r>
              <a:rPr lang="en-US"/>
              <a:t>  End WWII: 2 Sept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smtClean="0"/>
              <a:t>Starting from nothing ...</a:t>
            </a:r>
          </a:p>
        </p:txBody>
      </p:sp>
      <p:sp>
        <p:nvSpPr>
          <p:cNvPr id="18435" name="Content Placeholder 2"/>
          <p:cNvSpPr>
            <a:spLocks noGrp="1"/>
          </p:cNvSpPr>
          <p:nvPr>
            <p:ph idx="1"/>
          </p:nvPr>
        </p:nvSpPr>
        <p:spPr>
          <a:xfrm>
            <a:off x="827088" y="1600200"/>
            <a:ext cx="4897437" cy="4495800"/>
          </a:xfrm>
        </p:spPr>
        <p:txBody>
          <a:bodyPr/>
          <a:lstStyle/>
          <a:p>
            <a:pPr marL="0" indent="0">
              <a:buFontTx/>
              <a:buNone/>
            </a:pPr>
            <a:r>
              <a:rPr lang="en-CA" sz="2800" smtClean="0"/>
              <a:t>Medieval Age</a:t>
            </a:r>
          </a:p>
          <a:p>
            <a:pPr marL="0" indent="0">
              <a:buFontTx/>
              <a:buNone/>
            </a:pPr>
            <a:endParaRPr lang="en-CA" sz="2800" smtClean="0"/>
          </a:p>
          <a:p>
            <a:pPr marL="0" indent="0">
              <a:buFontTx/>
              <a:buNone/>
            </a:pPr>
            <a:r>
              <a:rPr lang="en-CA" sz="2800" smtClean="0"/>
              <a:t>Treaty of Westphalia (1648)</a:t>
            </a:r>
          </a:p>
          <a:p>
            <a:pPr marL="0" indent="0">
              <a:buFontTx/>
              <a:buNone/>
            </a:pPr>
            <a:r>
              <a:rPr lang="en-CA" sz="2800" smtClean="0"/>
              <a:t>Age of Empires</a:t>
            </a:r>
          </a:p>
          <a:p>
            <a:pPr marL="0" indent="0">
              <a:buFontTx/>
              <a:buNone/>
            </a:pPr>
            <a:endParaRPr lang="en-CA" sz="2800" smtClean="0"/>
          </a:p>
          <a:p>
            <a:pPr marL="0" indent="0">
              <a:buFontTx/>
              <a:buNone/>
            </a:pPr>
            <a:r>
              <a:rPr lang="en-CA" sz="2800" smtClean="0"/>
              <a:t>Concert of Europe</a:t>
            </a:r>
          </a:p>
          <a:p>
            <a:pPr marL="914400" lvl="2" indent="0">
              <a:buFontTx/>
              <a:buNone/>
            </a:pPr>
            <a:r>
              <a:rPr lang="en-CA" sz="1800" smtClean="0"/>
              <a:t>Congress of Vienna (1815)</a:t>
            </a:r>
          </a:p>
          <a:p>
            <a:pPr marL="914400" lvl="2" indent="0">
              <a:buFontTx/>
              <a:buNone/>
            </a:pPr>
            <a:r>
              <a:rPr lang="en-CA" sz="1800" smtClean="0"/>
              <a:t>Not centralized or permanent</a:t>
            </a:r>
          </a:p>
          <a:p>
            <a:pPr marL="457200" lvl="1" indent="0">
              <a:buFontTx/>
              <a:buNone/>
            </a:pPr>
            <a:endParaRPr lang="en-CA" smtClean="0"/>
          </a:p>
          <a:p>
            <a:pPr marL="457200" lvl="1" indent="0">
              <a:buFontTx/>
              <a:buNone/>
            </a:pPr>
            <a:endParaRPr lang="en-CA" sz="2400" smtClean="0"/>
          </a:p>
        </p:txBody>
      </p:sp>
      <p:pic>
        <p:nvPicPr>
          <p:cNvPr id="109570" name="Picture 2"/>
          <p:cNvPicPr>
            <a:picLocks noChangeAspect="1" noChangeArrowheads="1"/>
          </p:cNvPicPr>
          <p:nvPr/>
        </p:nvPicPr>
        <p:blipFill>
          <a:blip r:embed="rId2"/>
          <a:srcRect/>
          <a:stretch>
            <a:fillRect/>
          </a:stretch>
        </p:blipFill>
        <p:spPr bwMode="auto">
          <a:xfrm>
            <a:off x="5148263" y="3773488"/>
            <a:ext cx="3616325" cy="26908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TextBox 5"/>
          <p:cNvSpPr txBox="1">
            <a:spLocks noChangeArrowheads="1"/>
          </p:cNvSpPr>
          <p:nvPr/>
        </p:nvSpPr>
        <p:spPr bwMode="auto">
          <a:xfrm rot="-5400000">
            <a:off x="8611394" y="6120607"/>
            <a:ext cx="5032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CA" sz="600"/>
              <a:t>Wikipedia</a:t>
            </a:r>
            <a:endParaRPr lang="en-CA" sz="1000"/>
          </a:p>
        </p:txBody>
      </p:sp>
      <p:pic>
        <p:nvPicPr>
          <p:cNvPr id="109571" name="Picture 3"/>
          <p:cNvPicPr>
            <a:picLocks noChangeAspect="1" noChangeArrowheads="1"/>
          </p:cNvPicPr>
          <p:nvPr/>
        </p:nvPicPr>
        <p:blipFill>
          <a:blip r:embed="rId3"/>
          <a:srcRect/>
          <a:stretch>
            <a:fillRect/>
          </a:stretch>
        </p:blipFill>
        <p:spPr bwMode="auto">
          <a:xfrm>
            <a:off x="5656263" y="1493838"/>
            <a:ext cx="3108325" cy="21399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Rectangle 4"/>
          <p:cNvSpPr>
            <a:spLocks noChangeArrowheads="1"/>
          </p:cNvSpPr>
          <p:nvPr/>
        </p:nvSpPr>
        <p:spPr bwMode="auto">
          <a:xfrm rot="-5400000">
            <a:off x="8345488" y="3006725"/>
            <a:ext cx="102393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600"/>
              <a:t>alchemipedia.blogspot.com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Two Presidents in War/Peace</a:t>
            </a:r>
          </a:p>
        </p:txBody>
      </p:sp>
      <p:pic>
        <p:nvPicPr>
          <p:cNvPr id="36867" name="Picture 5" descr="FDR3">
            <a:hlinkClick r:id="rId3"/>
          </p:cNvPr>
          <p:cNvPicPr>
            <a:picLocks noChangeAspect="1" noChangeArrowheads="1"/>
          </p:cNvPicPr>
          <p:nvPr>
            <p:ph type="clipArt" sz="half" idx="2"/>
          </p:nvPr>
        </p:nvPicPr>
        <p:blipFill>
          <a:blip r:embed="rId4" cstate="email">
            <a:extLst>
              <a:ext uri="{28A0092B-C50C-407E-A947-70E740481C1C}">
                <a14:useLocalDpi xmlns:a14="http://schemas.microsoft.com/office/drawing/2010/main"/>
              </a:ext>
            </a:extLst>
          </a:blip>
          <a:srcRect/>
          <a:stretch>
            <a:fillRect/>
          </a:stretch>
        </p:blipFill>
        <p:spPr>
          <a:xfrm>
            <a:off x="4859338" y="4724400"/>
            <a:ext cx="2520950" cy="1949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7" descr="fd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76838" y="1557338"/>
            <a:ext cx="1914525" cy="295116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8" descr="Portrait of Woodrow Wilson"/>
          <p:cNvPicPr>
            <a:picLocks noChangeAspect="1" noChangeArrowheads="1"/>
          </p:cNvPicPr>
          <p:nvPr>
            <p:ph type="body" sz="half" idx="1"/>
          </p:nvPr>
        </p:nvPicPr>
        <p:blipFill>
          <a:blip r:embed="rId6">
            <a:extLst>
              <a:ext uri="{28A0092B-C50C-407E-A947-70E740481C1C}">
                <a14:useLocalDpi xmlns:a14="http://schemas.microsoft.com/office/drawing/2010/main"/>
              </a:ext>
            </a:extLst>
          </a:blip>
          <a:srcRect/>
          <a:stretch>
            <a:fillRect/>
          </a:stretch>
        </p:blipFill>
        <p:spPr>
          <a:xfrm>
            <a:off x="1911350" y="1600200"/>
            <a:ext cx="1900238" cy="28194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0" name="Picture 10" descr="big_four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35150" y="4724400"/>
            <a:ext cx="233997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6000" b="1" smtClean="0"/>
              <a:t>1945</a:t>
            </a:r>
          </a:p>
        </p:txBody>
      </p:sp>
      <p:sp>
        <p:nvSpPr>
          <p:cNvPr id="37891" name="Rectangle 3"/>
          <p:cNvSpPr>
            <a:spLocks noGrp="1" noChangeArrowheads="1"/>
          </p:cNvSpPr>
          <p:nvPr>
            <p:ph type="body" idx="1"/>
          </p:nvPr>
        </p:nvSpPr>
        <p:spPr>
          <a:xfrm>
            <a:off x="685800" y="2852738"/>
            <a:ext cx="7924800" cy="3243262"/>
          </a:xfrm>
        </p:spPr>
        <p:txBody>
          <a:bodyPr/>
          <a:lstStyle/>
          <a:p>
            <a:pPr algn="ctr" eaLnBrk="1" hangingPunct="1">
              <a:buFontTx/>
              <a:buNone/>
            </a:pPr>
            <a:r>
              <a:rPr lang="en-US" smtClean="0"/>
              <a:t>To refine League system</a:t>
            </a:r>
          </a:p>
          <a:p>
            <a:pPr algn="ctr" eaLnBrk="1" hangingPunct="1">
              <a:buFontTx/>
              <a:buNone/>
            </a:pPr>
            <a:r>
              <a:rPr lang="en-US" i="1" smtClean="0"/>
              <a:t>or</a:t>
            </a:r>
            <a:r>
              <a:rPr lang="en-US" smtClean="0"/>
              <a:t> </a:t>
            </a:r>
          </a:p>
          <a:p>
            <a:pPr algn="ctr" eaLnBrk="1" hangingPunct="1">
              <a:buFontTx/>
              <a:buNone/>
            </a:pPr>
            <a:r>
              <a:rPr lang="en-US" smtClean="0"/>
              <a:t>To create whole new system?</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Constituent Documents</a:t>
            </a:r>
          </a:p>
        </p:txBody>
      </p:sp>
      <p:sp>
        <p:nvSpPr>
          <p:cNvPr id="38915" name="Rectangle 3"/>
          <p:cNvSpPr>
            <a:spLocks noGrp="1" noChangeArrowheads="1"/>
          </p:cNvSpPr>
          <p:nvPr>
            <p:ph type="body" sz="half" idx="1"/>
          </p:nvPr>
        </p:nvSpPr>
        <p:spPr>
          <a:xfrm>
            <a:off x="381000" y="4648200"/>
            <a:ext cx="4038600" cy="1447800"/>
          </a:xfrm>
        </p:spPr>
        <p:txBody>
          <a:bodyPr/>
          <a:lstStyle/>
          <a:p>
            <a:pPr algn="ctr" eaLnBrk="1" hangingPunct="1">
              <a:buFontTx/>
              <a:buNone/>
            </a:pPr>
            <a:r>
              <a:rPr lang="en-US" sz="2800" smtClean="0"/>
              <a:t>League Covenant</a:t>
            </a:r>
          </a:p>
        </p:txBody>
      </p:sp>
      <p:sp>
        <p:nvSpPr>
          <p:cNvPr id="38916" name="Rectangle 4"/>
          <p:cNvSpPr>
            <a:spLocks noChangeArrowheads="1"/>
          </p:cNvSpPr>
          <p:nvPr/>
        </p:nvSpPr>
        <p:spPr bwMode="auto">
          <a:xfrm>
            <a:off x="4953000" y="4648200"/>
            <a:ext cx="3505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latinLnBrk="1">
              <a:spcBef>
                <a:spcPct val="20000"/>
              </a:spcBef>
            </a:pPr>
            <a:r>
              <a:rPr lang="en-US" sz="2800">
                <a:ea typeface="굴림" charset="-127"/>
              </a:rPr>
              <a:t>UN Charter</a:t>
            </a:r>
          </a:p>
        </p:txBody>
      </p:sp>
      <p:pic>
        <p:nvPicPr>
          <p:cNvPr id="38917" name="Picture 5" descr="24479"/>
          <p:cNvPicPr>
            <a:picLocks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4800600" y="1600200"/>
            <a:ext cx="3733800" cy="2816225"/>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8" descr="u1s5_14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600200"/>
            <a:ext cx="4035425" cy="28003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Membership</a:t>
            </a:r>
          </a:p>
        </p:txBody>
      </p:sp>
      <p:pic>
        <p:nvPicPr>
          <p:cNvPr id="39939" name="Picture 4" descr="GA1_London_Atlee_10Jan46_un50-0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4625" y="2152650"/>
            <a:ext cx="4389438" cy="292576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 Box 5"/>
          <p:cNvSpPr txBox="1">
            <a:spLocks noChangeArrowheads="1"/>
          </p:cNvSpPr>
          <p:nvPr/>
        </p:nvSpPr>
        <p:spPr bwMode="auto">
          <a:xfrm>
            <a:off x="1203325" y="5222875"/>
            <a:ext cx="24336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League of Nations</a:t>
            </a:r>
          </a:p>
          <a:p>
            <a:pPr algn="ctr"/>
            <a:r>
              <a:rPr lang="en-US"/>
              <a:t>Assembly</a:t>
            </a:r>
          </a:p>
          <a:p>
            <a:pPr algn="ctr"/>
            <a:endParaRPr lang="en-US"/>
          </a:p>
          <a:p>
            <a:pPr algn="ctr"/>
            <a:r>
              <a:rPr lang="en-US"/>
              <a:t>Over 60 members</a:t>
            </a:r>
          </a:p>
        </p:txBody>
      </p:sp>
      <p:sp>
        <p:nvSpPr>
          <p:cNvPr id="39941" name="Text Box 6"/>
          <p:cNvSpPr txBox="1">
            <a:spLocks noChangeArrowheads="1"/>
          </p:cNvSpPr>
          <p:nvPr/>
        </p:nvSpPr>
        <p:spPr bwMode="auto">
          <a:xfrm>
            <a:off x="5181600" y="5181600"/>
            <a:ext cx="348138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United Nations</a:t>
            </a:r>
          </a:p>
          <a:p>
            <a:pPr algn="ctr"/>
            <a:r>
              <a:rPr lang="en-US"/>
              <a:t>General Assembly</a:t>
            </a:r>
          </a:p>
          <a:p>
            <a:pPr algn="ctr"/>
            <a:endParaRPr lang="en-US"/>
          </a:p>
          <a:p>
            <a:pPr algn="ctr"/>
            <a:r>
              <a:rPr lang="en-US"/>
              <a:t>193 members (universal)</a:t>
            </a:r>
          </a:p>
        </p:txBody>
      </p:sp>
      <p:pic>
        <p:nvPicPr>
          <p:cNvPr id="39942" name="Picture 7" descr="2013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2800" y="2166938"/>
            <a:ext cx="4362450" cy="290671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Council: Selected States</a:t>
            </a:r>
          </a:p>
        </p:txBody>
      </p:sp>
      <p:sp>
        <p:nvSpPr>
          <p:cNvPr id="40963" name="Rectangle 3"/>
          <p:cNvSpPr>
            <a:spLocks noGrp="1" noChangeArrowheads="1"/>
          </p:cNvSpPr>
          <p:nvPr>
            <p:ph type="body" sz="half" idx="1"/>
          </p:nvPr>
        </p:nvSpPr>
        <p:spPr>
          <a:xfrm>
            <a:off x="4572000" y="4508500"/>
            <a:ext cx="3816350" cy="1897063"/>
          </a:xfrm>
        </p:spPr>
        <p:txBody>
          <a:bodyPr/>
          <a:lstStyle/>
          <a:p>
            <a:pPr algn="ctr" eaLnBrk="1" hangingPunct="1">
              <a:buFontTx/>
              <a:buNone/>
            </a:pPr>
            <a:r>
              <a:rPr lang="en-US" sz="2800" smtClean="0"/>
              <a:t>Security Council</a:t>
            </a:r>
          </a:p>
          <a:p>
            <a:pPr algn="ctr" eaLnBrk="1" hangingPunct="1">
              <a:buFontTx/>
              <a:buNone/>
            </a:pPr>
            <a:endParaRPr lang="en-US" sz="2800" smtClean="0"/>
          </a:p>
          <a:p>
            <a:pPr algn="ctr" eaLnBrk="1" hangingPunct="1">
              <a:buFontTx/>
              <a:buNone/>
            </a:pPr>
            <a:r>
              <a:rPr lang="en-US" sz="2400" smtClean="0"/>
              <a:t>Five permanent:</a:t>
            </a:r>
          </a:p>
          <a:p>
            <a:pPr algn="ctr" eaLnBrk="1" hangingPunct="1">
              <a:buFontTx/>
              <a:buNone/>
            </a:pPr>
            <a:r>
              <a:rPr lang="en-US" sz="2000" smtClean="0"/>
              <a:t>China, France, UK, USA, USSR/Russia</a:t>
            </a:r>
          </a:p>
        </p:txBody>
      </p:sp>
      <p:pic>
        <p:nvPicPr>
          <p:cNvPr id="40964" name="Picture 4" descr="security%20council"/>
          <p:cNvPicPr>
            <a:picLocks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4932363" y="1700213"/>
            <a:ext cx="3429000" cy="2576512"/>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Rectangle 5"/>
          <p:cNvSpPr>
            <a:spLocks noChangeArrowheads="1"/>
          </p:cNvSpPr>
          <p:nvPr/>
        </p:nvSpPr>
        <p:spPr bwMode="auto">
          <a:xfrm>
            <a:off x="665163" y="4443413"/>
            <a:ext cx="3429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latinLnBrk="1">
              <a:spcBef>
                <a:spcPct val="20000"/>
              </a:spcBef>
            </a:pPr>
            <a:r>
              <a:rPr lang="en-US" sz="2800">
                <a:ea typeface="굴림" charset="-127"/>
              </a:rPr>
              <a:t>Council</a:t>
            </a:r>
          </a:p>
          <a:p>
            <a:pPr marL="342900" indent="-342900" algn="ctr" latinLnBrk="1">
              <a:spcBef>
                <a:spcPct val="20000"/>
              </a:spcBef>
            </a:pPr>
            <a:endParaRPr lang="en-US" sz="2800">
              <a:ea typeface="굴림" charset="-127"/>
            </a:endParaRPr>
          </a:p>
          <a:p>
            <a:pPr marL="342900" indent="-342900" algn="ctr" latinLnBrk="1">
              <a:spcBef>
                <a:spcPct val="20000"/>
              </a:spcBef>
            </a:pPr>
            <a:r>
              <a:rPr lang="en-US">
                <a:ea typeface="굴림" charset="-127"/>
              </a:rPr>
              <a:t>Four permanent:</a:t>
            </a:r>
            <a:r>
              <a:rPr lang="en-US" sz="2000">
                <a:ea typeface="굴림" charset="-127"/>
              </a:rPr>
              <a:t> </a:t>
            </a:r>
          </a:p>
          <a:p>
            <a:pPr marL="342900" indent="-342900" algn="ctr" latinLnBrk="1">
              <a:spcBef>
                <a:spcPct val="20000"/>
              </a:spcBef>
            </a:pPr>
            <a:r>
              <a:rPr lang="en-US" sz="2000">
                <a:ea typeface="굴림" charset="-127"/>
              </a:rPr>
              <a:t>France, Italy, Japan &amp; UK</a:t>
            </a:r>
          </a:p>
        </p:txBody>
      </p:sp>
      <p:pic>
        <p:nvPicPr>
          <p:cNvPr id="40966" name="Picture 6" descr="90854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163" y="1700213"/>
            <a:ext cx="3298825" cy="2522537"/>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Mandates / Trusteeship</a:t>
            </a:r>
          </a:p>
        </p:txBody>
      </p:sp>
      <p:sp>
        <p:nvSpPr>
          <p:cNvPr id="41987" name="Text Box 6"/>
          <p:cNvSpPr txBox="1">
            <a:spLocks noChangeArrowheads="1"/>
          </p:cNvSpPr>
          <p:nvPr/>
        </p:nvSpPr>
        <p:spPr bwMode="auto">
          <a:xfrm>
            <a:off x="1068388" y="5040313"/>
            <a:ext cx="298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Mandates Commission</a:t>
            </a:r>
          </a:p>
        </p:txBody>
      </p:sp>
      <p:sp>
        <p:nvSpPr>
          <p:cNvPr id="41988" name="Text Box 7"/>
          <p:cNvSpPr txBox="1">
            <a:spLocks noChangeArrowheads="1"/>
          </p:cNvSpPr>
          <p:nvPr/>
        </p:nvSpPr>
        <p:spPr bwMode="auto">
          <a:xfrm>
            <a:off x="5335588" y="5040313"/>
            <a:ext cx="264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Trusteeship Council</a:t>
            </a:r>
          </a:p>
        </p:txBody>
      </p:sp>
      <p:pic>
        <p:nvPicPr>
          <p:cNvPr id="41989" name="Picture 9" descr="Trusteeship%20Counci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4588" y="1931988"/>
            <a:ext cx="3581400" cy="2819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1" descr="15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1916113"/>
            <a:ext cx="4022725" cy="287337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1" name="Text Box 14"/>
          <p:cNvSpPr txBox="1">
            <a:spLocks noChangeArrowheads="1"/>
          </p:cNvSpPr>
          <p:nvPr/>
        </p:nvSpPr>
        <p:spPr bwMode="auto">
          <a:xfrm rot="5400000">
            <a:off x="8712201" y="4457700"/>
            <a:ext cx="368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UN</a:t>
            </a:r>
          </a:p>
        </p:txBody>
      </p:sp>
      <p:sp>
        <p:nvSpPr>
          <p:cNvPr id="41992" name="Text Box 15"/>
          <p:cNvSpPr txBox="1">
            <a:spLocks noChangeArrowheads="1"/>
          </p:cNvSpPr>
          <p:nvPr/>
        </p:nvSpPr>
        <p:spPr bwMode="auto">
          <a:xfrm rot="5400000">
            <a:off x="4814888" y="4557712"/>
            <a:ext cx="368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a:t>UN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Courts of Justice</a:t>
            </a:r>
          </a:p>
        </p:txBody>
      </p:sp>
      <p:pic>
        <p:nvPicPr>
          <p:cNvPr id="43011" name="Picture 3" descr="ICJ_un50-0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647825"/>
            <a:ext cx="4389437" cy="2925763"/>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2" name="Text Box 4"/>
          <p:cNvSpPr txBox="1">
            <a:spLocks noChangeArrowheads="1"/>
          </p:cNvSpPr>
          <p:nvPr/>
        </p:nvSpPr>
        <p:spPr bwMode="auto">
          <a:xfrm>
            <a:off x="1185863" y="4940300"/>
            <a:ext cx="671036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 Permanent Court of International Justice</a:t>
            </a:r>
          </a:p>
          <a:p>
            <a:pPr algn="ctr"/>
            <a:r>
              <a:rPr lang="en-US"/>
              <a:t>became </a:t>
            </a:r>
          </a:p>
          <a:p>
            <a:pPr algn="ctr"/>
            <a:r>
              <a:rPr lang="en-US"/>
              <a:t>International Court of Justice (ICJ or “World Court”)</a:t>
            </a:r>
          </a:p>
          <a:p>
            <a:pPr algn="ctr"/>
            <a:endParaRPr lang="en-US" sz="1600"/>
          </a:p>
          <a:p>
            <a:pPr algn="ctr"/>
            <a:r>
              <a:rPr lang="en-US" sz="1800"/>
              <a:t>same Statute, same location (The Hague)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smtClean="0"/>
              <a:t>Secretariat</a:t>
            </a:r>
          </a:p>
        </p:txBody>
      </p:sp>
      <p:sp>
        <p:nvSpPr>
          <p:cNvPr id="44035" name="Rectangle 1027"/>
          <p:cNvSpPr>
            <a:spLocks noGrp="1" noChangeArrowheads="1"/>
          </p:cNvSpPr>
          <p:nvPr>
            <p:ph type="body" sz="half" idx="1"/>
          </p:nvPr>
        </p:nvSpPr>
        <p:spPr>
          <a:xfrm>
            <a:off x="685800" y="4648200"/>
            <a:ext cx="3817938" cy="2209800"/>
          </a:xfrm>
        </p:spPr>
        <p:txBody>
          <a:bodyPr/>
          <a:lstStyle/>
          <a:p>
            <a:pPr algn="ctr" eaLnBrk="1" hangingPunct="1">
              <a:buFontTx/>
              <a:buNone/>
            </a:pPr>
            <a:r>
              <a:rPr lang="en-US" sz="2800" smtClean="0"/>
              <a:t>Geneva</a:t>
            </a:r>
          </a:p>
          <a:p>
            <a:pPr algn="ctr" eaLnBrk="1" hangingPunct="1">
              <a:buFontTx/>
              <a:buNone/>
            </a:pPr>
            <a:r>
              <a:rPr lang="en-US" sz="2800" smtClean="0"/>
              <a:t>Palais des Nations</a:t>
            </a:r>
          </a:p>
        </p:txBody>
      </p:sp>
      <p:pic>
        <p:nvPicPr>
          <p:cNvPr id="44036" name="Picture 1028" descr="gen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2988" y="1905000"/>
            <a:ext cx="3276600" cy="245745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1029" descr="UN%20Secretariat"/>
          <p:cNvPicPr>
            <a:picLocks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5292725" y="1905000"/>
            <a:ext cx="2000250" cy="2543175"/>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8" name="Text Box 1030"/>
          <p:cNvSpPr txBox="1">
            <a:spLocks noChangeArrowheads="1"/>
          </p:cNvSpPr>
          <p:nvPr/>
        </p:nvSpPr>
        <p:spPr bwMode="auto">
          <a:xfrm>
            <a:off x="5219700" y="4724400"/>
            <a:ext cx="23622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New York</a:t>
            </a:r>
          </a:p>
          <a:p>
            <a:pPr algn="ctr" eaLnBrk="1" hangingPunct="1">
              <a:lnSpc>
                <a:spcPct val="120000"/>
              </a:lnSpc>
            </a:pPr>
            <a:r>
              <a:rPr lang="en-US"/>
              <a:t>“Glass Palace”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Secretaries-General</a:t>
            </a:r>
          </a:p>
        </p:txBody>
      </p:sp>
      <p:sp>
        <p:nvSpPr>
          <p:cNvPr id="45059" name="Rectangle 3"/>
          <p:cNvSpPr>
            <a:spLocks noGrp="1" noChangeArrowheads="1"/>
          </p:cNvSpPr>
          <p:nvPr>
            <p:ph type="body" sz="half" idx="1"/>
          </p:nvPr>
        </p:nvSpPr>
        <p:spPr>
          <a:xfrm>
            <a:off x="457200" y="4419600"/>
            <a:ext cx="3817938" cy="2178050"/>
          </a:xfrm>
        </p:spPr>
        <p:txBody>
          <a:bodyPr/>
          <a:lstStyle/>
          <a:p>
            <a:pPr algn="ctr" eaLnBrk="1" hangingPunct="1">
              <a:buFontTx/>
              <a:buNone/>
            </a:pPr>
            <a:r>
              <a:rPr lang="en-US" sz="2400" smtClean="0"/>
              <a:t>Sir Eric Drummond</a:t>
            </a:r>
          </a:p>
          <a:p>
            <a:pPr eaLnBrk="1" hangingPunct="1"/>
            <a:endParaRPr lang="en-US" sz="2400" smtClean="0"/>
          </a:p>
          <a:p>
            <a:pPr eaLnBrk="1" hangingPunct="1">
              <a:buFontTx/>
              <a:buNone/>
            </a:pPr>
            <a:r>
              <a:rPr lang="en-US" sz="2400" smtClean="0"/>
              <a:t>	Nonpartisan “International Civil Service”</a:t>
            </a:r>
          </a:p>
        </p:txBody>
      </p:sp>
      <p:sp>
        <p:nvSpPr>
          <p:cNvPr id="45060" name="Rectangle 5"/>
          <p:cNvSpPr>
            <a:spLocks noChangeArrowheads="1"/>
          </p:cNvSpPr>
          <p:nvPr/>
        </p:nvSpPr>
        <p:spPr bwMode="auto">
          <a:xfrm>
            <a:off x="228600" y="1989138"/>
            <a:ext cx="9144000" cy="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pic>
        <p:nvPicPr>
          <p:cNvPr id="45061" name="Picture 6" descr="PRdrummo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3675" y="1590675"/>
            <a:ext cx="1851025" cy="27892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7" descr="trygve%20lie-%20secr%20gnr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125" y="1562100"/>
            <a:ext cx="2092325" cy="265112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3" name="Text Box 8"/>
          <p:cNvSpPr txBox="1">
            <a:spLocks noChangeArrowheads="1"/>
          </p:cNvSpPr>
          <p:nvPr/>
        </p:nvSpPr>
        <p:spPr bwMode="auto">
          <a:xfrm>
            <a:off x="4845050" y="4238625"/>
            <a:ext cx="32924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Trygve Lie</a:t>
            </a:r>
          </a:p>
          <a:p>
            <a:pPr eaLnBrk="1" hangingPunct="1"/>
            <a:endParaRPr lang="en-US"/>
          </a:p>
          <a:p>
            <a:pPr eaLnBrk="1" hangingPunct="1"/>
            <a:r>
              <a:rPr lang="en-US"/>
              <a:t>	</a:t>
            </a:r>
          </a:p>
          <a:p>
            <a:pPr eaLnBrk="1" hangingPunct="1"/>
            <a:r>
              <a:rPr lang="en-US"/>
              <a:t>	Expanded SG’s independent role</a:t>
            </a:r>
          </a:p>
          <a:p>
            <a:pPr eaLnBrk="1" hangingPunct="1"/>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 Participation</a:t>
            </a:r>
          </a:p>
        </p:txBody>
      </p:sp>
      <p:pic>
        <p:nvPicPr>
          <p:cNvPr id="46083" name="Picture 5" descr="44884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676400"/>
            <a:ext cx="26479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837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7600" y="1677988"/>
            <a:ext cx="1849438" cy="198278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085" name="Text Box 7"/>
          <p:cNvSpPr txBox="1">
            <a:spLocks noChangeArrowheads="1"/>
          </p:cNvSpPr>
          <p:nvPr/>
        </p:nvSpPr>
        <p:spPr bwMode="auto">
          <a:xfrm>
            <a:off x="971550" y="4079875"/>
            <a:ext cx="4419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u="sng"/>
              <a:t>1919/1920</a:t>
            </a:r>
            <a:r>
              <a:rPr lang="en-US"/>
              <a:t> </a:t>
            </a:r>
          </a:p>
          <a:p>
            <a:pPr eaLnBrk="1" hangingPunct="1"/>
            <a:r>
              <a:rPr lang="en-US"/>
              <a:t>US Senate Foreign Relations Committee:</a:t>
            </a:r>
          </a:p>
          <a:p>
            <a:pPr eaLnBrk="1" hangingPunct="1">
              <a:buFontTx/>
              <a:buChar char="•"/>
            </a:pPr>
            <a:r>
              <a:rPr lang="en-US"/>
              <a:t> Over 40 amendments</a:t>
            </a:r>
          </a:p>
          <a:p>
            <a:pPr eaLnBrk="1" hangingPunct="1">
              <a:buFontTx/>
              <a:buChar char="•"/>
            </a:pPr>
            <a:r>
              <a:rPr lang="en-US"/>
              <a:t> 14 Lodge reservations</a:t>
            </a:r>
          </a:p>
          <a:p>
            <a:pPr eaLnBrk="1" hangingPunct="1">
              <a:buFontTx/>
              <a:buChar char="•"/>
            </a:pPr>
            <a:r>
              <a:rPr lang="en-US"/>
              <a:t> No ratification</a:t>
            </a:r>
          </a:p>
        </p:txBody>
      </p:sp>
      <p:sp>
        <p:nvSpPr>
          <p:cNvPr id="46086" name="Text Box 8"/>
          <p:cNvSpPr txBox="1">
            <a:spLocks noChangeArrowheads="1"/>
          </p:cNvSpPr>
          <p:nvPr/>
        </p:nvSpPr>
        <p:spPr bwMode="auto">
          <a:xfrm>
            <a:off x="5165725" y="4079875"/>
            <a:ext cx="36734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u="sng"/>
              <a:t>1945</a:t>
            </a:r>
          </a:p>
          <a:p>
            <a:pPr eaLnBrk="1" hangingPunct="1"/>
            <a:r>
              <a:rPr lang="en-US"/>
              <a:t>US Senate adopts Charter</a:t>
            </a:r>
          </a:p>
          <a:p>
            <a:pPr eaLnBrk="1" hangingPunct="1">
              <a:buFontTx/>
              <a:buChar char="•"/>
            </a:pPr>
            <a:r>
              <a:rPr lang="en-US"/>
              <a:t> Without reservations</a:t>
            </a:r>
          </a:p>
          <a:p>
            <a:pPr eaLnBrk="1" hangingPunct="1">
              <a:buFontTx/>
              <a:buChar char="•"/>
            </a:pPr>
            <a:r>
              <a:rPr lang="en-US"/>
              <a:t> Henry Cabot Ledge Jr. becomes ambassador to the UN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28600"/>
            <a:ext cx="4752975" cy="990600"/>
          </a:xfrm>
        </p:spPr>
        <p:txBody>
          <a:bodyPr/>
          <a:lstStyle/>
          <a:p>
            <a:pPr eaLnBrk="1" hangingPunct="1"/>
            <a:r>
              <a:rPr lang="en-CA" smtClean="0"/>
              <a:t>Rhine Commission</a:t>
            </a:r>
          </a:p>
        </p:txBody>
      </p:sp>
      <p:sp>
        <p:nvSpPr>
          <p:cNvPr id="19459" name="Content Placeholder 2"/>
          <p:cNvSpPr>
            <a:spLocks noGrp="1"/>
          </p:cNvSpPr>
          <p:nvPr>
            <p:ph idx="1"/>
          </p:nvPr>
        </p:nvSpPr>
        <p:spPr>
          <a:xfrm>
            <a:off x="468313" y="1712913"/>
            <a:ext cx="4248150" cy="2592387"/>
          </a:xfrm>
        </p:spPr>
        <p:txBody>
          <a:bodyPr/>
          <a:lstStyle/>
          <a:p>
            <a:pPr marL="179388" indent="-179388" eaLnBrk="1" hangingPunct="1">
              <a:buFontTx/>
              <a:buNone/>
            </a:pPr>
            <a:r>
              <a:rPr lang="en-US" sz="2800" smtClean="0"/>
              <a:t>“Central Commission for    Navigation on the Rhine”</a:t>
            </a:r>
            <a:endParaRPr lang="en-CA" sz="2800" smtClean="0"/>
          </a:p>
          <a:p>
            <a:pPr lvl="1" eaLnBrk="1" hangingPunct="1"/>
            <a:r>
              <a:rPr lang="en-US" sz="2400" smtClean="0"/>
              <a:t>Congress of Vienna</a:t>
            </a:r>
          </a:p>
          <a:p>
            <a:pPr lvl="1" eaLnBrk="1" hangingPunct="1"/>
            <a:r>
              <a:rPr lang="en-US" sz="2400" smtClean="0"/>
              <a:t>Hq at </a:t>
            </a:r>
            <a:r>
              <a:rPr lang="en-CA" sz="2400" smtClean="0"/>
              <a:t>Strasbourg</a:t>
            </a:r>
          </a:p>
          <a:p>
            <a:pPr lvl="1" eaLnBrk="1" hangingPunct="1"/>
            <a:r>
              <a:rPr lang="en-US" sz="2400" smtClean="0"/>
              <a:t>Oldest extant IO</a:t>
            </a:r>
          </a:p>
          <a:p>
            <a:pPr lvl="1" eaLnBrk="1" hangingPunct="1"/>
            <a:endParaRPr lang="en-CA" sz="2400" smtClean="0"/>
          </a:p>
        </p:txBody>
      </p:sp>
      <p:pic>
        <p:nvPicPr>
          <p:cNvPr id="19460" name="Picture 2" descr="File:Flag of the Central Commission for Navigation on the Rhine.sv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4838" y="4521200"/>
            <a:ext cx="29114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File:Rhein-Karte.pn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84838" y="200025"/>
            <a:ext cx="29114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File:Entrance of Palais du Rhin, former Kaiserpalast, Strasbourg.jpg">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47813" y="4154488"/>
            <a:ext cx="18034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smtClean="0"/>
              <a:t>League-UN Constitutions: </a:t>
            </a:r>
            <a:br>
              <a:rPr lang="en-US" sz="4000" smtClean="0"/>
            </a:br>
            <a:r>
              <a:rPr lang="en-US" sz="4000" smtClean="0"/>
              <a:t>Main differences</a:t>
            </a:r>
          </a:p>
        </p:txBody>
      </p:sp>
      <p:sp>
        <p:nvSpPr>
          <p:cNvPr id="47107" name="Rectangle 3"/>
          <p:cNvSpPr>
            <a:spLocks noGrp="1" noChangeArrowheads="1"/>
          </p:cNvSpPr>
          <p:nvPr>
            <p:ph type="body" idx="1"/>
          </p:nvPr>
        </p:nvSpPr>
        <p:spPr/>
        <p:txBody>
          <a:bodyPr/>
          <a:lstStyle/>
          <a:p>
            <a:pPr eaLnBrk="1" hangingPunct="1">
              <a:lnSpc>
                <a:spcPct val="90000"/>
              </a:lnSpc>
            </a:pPr>
            <a:r>
              <a:rPr lang="en-US" sz="2800" smtClean="0"/>
              <a:t>UN to have armed forces at its disposal</a:t>
            </a:r>
          </a:p>
          <a:p>
            <a:pPr eaLnBrk="1" hangingPunct="1">
              <a:lnSpc>
                <a:spcPct val="90000"/>
              </a:lnSpc>
            </a:pPr>
            <a:r>
              <a:rPr lang="en-US" sz="2800" smtClean="0"/>
              <a:t>More power to Security Council</a:t>
            </a:r>
          </a:p>
          <a:p>
            <a:pPr eaLnBrk="1" hangingPunct="1">
              <a:lnSpc>
                <a:spcPct val="90000"/>
              </a:lnSpc>
            </a:pPr>
            <a:r>
              <a:rPr lang="en-US" sz="2800" smtClean="0"/>
              <a:t>Removal of qualified unanimity rule</a:t>
            </a:r>
          </a:p>
          <a:p>
            <a:pPr lvl="1" eaLnBrk="1" hangingPunct="1">
              <a:lnSpc>
                <a:spcPct val="90000"/>
              </a:lnSpc>
            </a:pPr>
            <a:r>
              <a:rPr lang="en-US" sz="2400" smtClean="0"/>
              <a:t>P5 veto</a:t>
            </a:r>
          </a:p>
          <a:p>
            <a:pPr eaLnBrk="1" hangingPunct="1">
              <a:lnSpc>
                <a:spcPct val="90000"/>
              </a:lnSpc>
            </a:pPr>
            <a:r>
              <a:rPr lang="en-US" sz="2800" smtClean="0"/>
              <a:t>Greater emphasis on human rights, economical and social issues, decolonization</a:t>
            </a:r>
          </a:p>
          <a:p>
            <a:pPr eaLnBrk="1" hangingPunct="1">
              <a:lnSpc>
                <a:spcPct val="90000"/>
              </a:lnSpc>
            </a:pPr>
            <a:endParaRPr lang="en-US" sz="2800" smtClean="0"/>
          </a:p>
          <a:p>
            <a:pPr eaLnBrk="1" hangingPunct="1">
              <a:lnSpc>
                <a:spcPct val="90000"/>
              </a:lnSpc>
            </a:pPr>
            <a:r>
              <a:rPr lang="en-US" sz="2800" smtClean="0"/>
              <a:t>Greater commitment to UN in West </a:t>
            </a:r>
          </a:p>
          <a:p>
            <a:pPr lvl="1" eaLnBrk="1" hangingPunct="1">
              <a:lnSpc>
                <a:spcPct val="90000"/>
              </a:lnSpc>
            </a:pPr>
            <a:r>
              <a:rPr lang="en-US" sz="2400" smtClean="0"/>
              <a:t>US membership, e.g., Canadian support</a:t>
            </a:r>
          </a:p>
          <a:p>
            <a:pPr eaLnBrk="1" hangingPunct="1">
              <a:lnSpc>
                <a:spcPct val="90000"/>
              </a:lnSpc>
            </a:pPr>
            <a:r>
              <a:rPr lang="en-US" sz="2800" smtClean="0"/>
              <a:t>Greater “political will” BUT Cold War limitations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CA" smtClean="0"/>
              <a:t>UN’s Six Principal Organs</a:t>
            </a:r>
          </a:p>
        </p:txBody>
      </p:sp>
      <p:sp>
        <p:nvSpPr>
          <p:cNvPr id="48131" name="Rectangle 5"/>
          <p:cNvSpPr>
            <a:spLocks noChangeArrowheads="1"/>
          </p:cNvSpPr>
          <p:nvPr/>
        </p:nvSpPr>
        <p:spPr bwMode="auto">
          <a:xfrm>
            <a:off x="-550863" y="161766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CA"/>
          </a:p>
        </p:txBody>
      </p:sp>
      <p:sp>
        <p:nvSpPr>
          <p:cNvPr id="48132" name="Rectangle 6"/>
          <p:cNvSpPr>
            <a:spLocks noChangeArrowheads="1"/>
          </p:cNvSpPr>
          <p:nvPr/>
        </p:nvSpPr>
        <p:spPr bwMode="auto">
          <a:xfrm>
            <a:off x="546100" y="-4132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CA"/>
          </a:p>
        </p:txBody>
      </p:sp>
      <p:grpSp>
        <p:nvGrpSpPr>
          <p:cNvPr id="48133" name="Group 7"/>
          <p:cNvGrpSpPr>
            <a:grpSpLocks/>
          </p:cNvGrpSpPr>
          <p:nvPr/>
        </p:nvGrpSpPr>
        <p:grpSpPr bwMode="auto">
          <a:xfrm>
            <a:off x="5118100" y="-4132263"/>
            <a:ext cx="0" cy="525463"/>
            <a:chOff x="0" y="4320"/>
            <a:chExt cx="0" cy="331"/>
          </a:xfrm>
        </p:grpSpPr>
        <p:sp>
          <p:nvSpPr>
            <p:cNvPr id="48153" name="Rectangle 8"/>
            <p:cNvSpPr>
              <a:spLocks noChangeArrowheads="1"/>
            </p:cNvSpPr>
            <p:nvPr/>
          </p:nvSpPr>
          <p:spPr bwMode="auto">
            <a:xfrm>
              <a:off x="0" y="432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CA"/>
            </a:p>
          </p:txBody>
        </p:sp>
        <p:sp>
          <p:nvSpPr>
            <p:cNvPr id="48154" name="Rectangle 9"/>
            <p:cNvSpPr>
              <a:spLocks noChangeArrowheads="1"/>
            </p:cNvSpPr>
            <p:nvPr/>
          </p:nvSpPr>
          <p:spPr bwMode="auto">
            <a:xfrm>
              <a:off x="0" y="4651"/>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CA"/>
            </a:p>
          </p:txBody>
        </p:sp>
      </p:grpSp>
      <p:sp>
        <p:nvSpPr>
          <p:cNvPr id="48134" name="Rectangle 23"/>
          <p:cNvSpPr>
            <a:spLocks noChangeArrowheads="1"/>
          </p:cNvSpPr>
          <p:nvPr/>
        </p:nvSpPr>
        <p:spPr bwMode="auto">
          <a:xfrm>
            <a:off x="4270375" y="2738438"/>
            <a:ext cx="7356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CA"/>
          </a:p>
        </p:txBody>
      </p:sp>
      <p:grpSp>
        <p:nvGrpSpPr>
          <p:cNvPr id="48135" name="Group 1"/>
          <p:cNvGrpSpPr>
            <a:grpSpLocks/>
          </p:cNvGrpSpPr>
          <p:nvPr/>
        </p:nvGrpSpPr>
        <p:grpSpPr bwMode="auto">
          <a:xfrm>
            <a:off x="301625" y="1847850"/>
            <a:ext cx="8637588" cy="4716463"/>
            <a:chOff x="302334" y="1847850"/>
            <a:chExt cx="8636793" cy="4715968"/>
          </a:xfrm>
        </p:grpSpPr>
        <p:sp>
          <p:nvSpPr>
            <p:cNvPr id="48136" name="Rectangle 10"/>
            <p:cNvSpPr>
              <a:spLocks noChangeArrowheads="1"/>
            </p:cNvSpPr>
            <p:nvPr/>
          </p:nvSpPr>
          <p:spPr bwMode="auto">
            <a:xfrm>
              <a:off x="4248859" y="3424237"/>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8137" name="Rectangle 11"/>
            <p:cNvSpPr>
              <a:spLocks noChangeArrowheads="1"/>
            </p:cNvSpPr>
            <p:nvPr/>
          </p:nvSpPr>
          <p:spPr bwMode="auto">
            <a:xfrm>
              <a:off x="4150434" y="314325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lang="en-US" sz="1600" b="1"/>
                <a:t>GENERAL</a:t>
              </a:r>
            </a:p>
            <a:p>
              <a:pPr algn="ctr" defTabSz="762000" eaLnBrk="0" hangingPunct="0"/>
              <a:r>
                <a:rPr lang="en-US" sz="1600" b="1"/>
                <a:t>ASSEMBLY</a:t>
              </a:r>
            </a:p>
            <a:p>
              <a:pPr algn="ctr" defTabSz="762000" eaLnBrk="0" hangingPunct="0"/>
              <a:r>
                <a:rPr lang="en-US" sz="1600" b="1"/>
                <a:t>(193)</a:t>
              </a:r>
            </a:p>
          </p:txBody>
        </p:sp>
        <p:sp>
          <p:nvSpPr>
            <p:cNvPr id="48138" name="Rectangle 12"/>
            <p:cNvSpPr>
              <a:spLocks noChangeArrowheads="1"/>
            </p:cNvSpPr>
            <p:nvPr/>
          </p:nvSpPr>
          <p:spPr bwMode="auto">
            <a:xfrm>
              <a:off x="7023444" y="3067050"/>
              <a:ext cx="16002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lang="en-US" sz="1600" b="1"/>
                <a:t>TRUSTEESHIP</a:t>
              </a:r>
            </a:p>
            <a:p>
              <a:pPr algn="ctr" defTabSz="762000" eaLnBrk="0" hangingPunct="0"/>
              <a:r>
                <a:rPr lang="en-US" sz="1600" b="1"/>
                <a:t>COUNCIL</a:t>
              </a:r>
            </a:p>
          </p:txBody>
        </p:sp>
        <p:sp>
          <p:nvSpPr>
            <p:cNvPr id="48139" name="Rectangle 13"/>
            <p:cNvSpPr>
              <a:spLocks noChangeArrowheads="1"/>
            </p:cNvSpPr>
            <p:nvPr/>
          </p:nvSpPr>
          <p:spPr bwMode="auto">
            <a:xfrm>
              <a:off x="302334" y="5521325"/>
              <a:ext cx="2405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n-US" sz="1600" b="1"/>
                <a:t>INTERNATIONAL</a:t>
              </a:r>
            </a:p>
            <a:p>
              <a:pPr algn="ctr" defTabSz="762000" eaLnBrk="0" hangingPunct="0"/>
              <a:r>
                <a:rPr lang="en-US" sz="1600" b="1"/>
                <a:t>COURT OF JUSTICE</a:t>
              </a:r>
            </a:p>
            <a:p>
              <a:pPr algn="ctr" defTabSz="762000" eaLnBrk="0" hangingPunct="0"/>
              <a:r>
                <a:rPr lang="en-US" sz="1600" b="1"/>
                <a:t>(15)</a:t>
              </a:r>
            </a:p>
          </p:txBody>
        </p:sp>
        <p:sp>
          <p:nvSpPr>
            <p:cNvPr id="48140" name="Rectangle 14"/>
            <p:cNvSpPr>
              <a:spLocks noChangeArrowheads="1"/>
            </p:cNvSpPr>
            <p:nvPr/>
          </p:nvSpPr>
          <p:spPr bwMode="auto">
            <a:xfrm>
              <a:off x="6584864" y="5741493"/>
              <a:ext cx="2354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n-US" sz="1600" b="1"/>
                <a:t>ECONOMIC AND SOCIAL COUNCIL</a:t>
              </a:r>
            </a:p>
            <a:p>
              <a:pPr algn="ctr" defTabSz="762000" eaLnBrk="0" hangingPunct="0"/>
              <a:r>
                <a:rPr lang="en-US" sz="1600" b="1"/>
                <a:t>(54)</a:t>
              </a:r>
            </a:p>
          </p:txBody>
        </p:sp>
        <p:sp>
          <p:nvSpPr>
            <p:cNvPr id="339983" name="Rectangle 15"/>
            <p:cNvSpPr>
              <a:spLocks noChangeArrowheads="1"/>
            </p:cNvSpPr>
            <p:nvPr/>
          </p:nvSpPr>
          <p:spPr bwMode="auto">
            <a:xfrm>
              <a:off x="7291454" y="5270141"/>
              <a:ext cx="180958" cy="33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defRPr/>
              </a:pPr>
              <a:endParaRPr lang="en-CA" sz="1600" b="1">
                <a:effectLst>
                  <a:outerShdw blurRad="38100" dist="38100" dir="2700000" algn="tl">
                    <a:srgbClr val="FFFFFF"/>
                  </a:outerShdw>
                </a:effectLst>
              </a:endParaRPr>
            </a:p>
          </p:txBody>
        </p:sp>
        <p:sp>
          <p:nvSpPr>
            <p:cNvPr id="48142" name="Rectangle 16"/>
            <p:cNvSpPr>
              <a:spLocks noChangeArrowheads="1"/>
            </p:cNvSpPr>
            <p:nvPr/>
          </p:nvSpPr>
          <p:spPr bwMode="auto">
            <a:xfrm>
              <a:off x="797634" y="3067050"/>
              <a:ext cx="1239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n-US" sz="1600" b="1"/>
                <a:t>SECURITY</a:t>
              </a:r>
            </a:p>
            <a:p>
              <a:pPr algn="ctr" defTabSz="762000" eaLnBrk="0" hangingPunct="0"/>
              <a:r>
                <a:rPr lang="en-US" sz="1600" b="1"/>
                <a:t>COUNCIL</a:t>
              </a:r>
            </a:p>
            <a:p>
              <a:pPr algn="ctr" defTabSz="762000" eaLnBrk="0" hangingPunct="0"/>
              <a:r>
                <a:rPr lang="en-US" sz="1600" b="1"/>
                <a:t>(5+10)</a:t>
              </a:r>
            </a:p>
          </p:txBody>
        </p:sp>
        <p:sp>
          <p:nvSpPr>
            <p:cNvPr id="48143" name="Rectangle 22"/>
            <p:cNvSpPr>
              <a:spLocks noChangeArrowheads="1"/>
            </p:cNvSpPr>
            <p:nvPr/>
          </p:nvSpPr>
          <p:spPr bwMode="auto">
            <a:xfrm>
              <a:off x="4150434" y="6072187"/>
              <a:ext cx="1646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lang="en-US" sz="1600" b="1"/>
                <a:t>SECRETARIAT</a:t>
              </a:r>
            </a:p>
          </p:txBody>
        </p:sp>
        <p:sp>
          <p:nvSpPr>
            <p:cNvPr id="48144" name="AutoShape 24" descr="9nytr29"/>
            <p:cNvSpPr>
              <a:spLocks noChangeAspect="1" noChangeArrowheads="1"/>
            </p:cNvSpPr>
            <p:nvPr/>
          </p:nvSpPr>
          <p:spPr bwMode="auto">
            <a:xfrm>
              <a:off x="4383796" y="2995612"/>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CA"/>
            </a:p>
          </p:txBody>
        </p:sp>
        <p:sp>
          <p:nvSpPr>
            <p:cNvPr id="48145" name="AutoShape 25" descr="9nytr29"/>
            <p:cNvSpPr>
              <a:spLocks noChangeAspect="1" noChangeArrowheads="1"/>
            </p:cNvSpPr>
            <p:nvPr/>
          </p:nvSpPr>
          <p:spPr bwMode="auto">
            <a:xfrm>
              <a:off x="4383796" y="2995612"/>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CA"/>
            </a:p>
          </p:txBody>
        </p:sp>
        <p:sp>
          <p:nvSpPr>
            <p:cNvPr id="48146" name="AutoShape 26" descr="9nytr29"/>
            <p:cNvSpPr>
              <a:spLocks noChangeAspect="1" noChangeArrowheads="1"/>
            </p:cNvSpPr>
            <p:nvPr/>
          </p:nvSpPr>
          <p:spPr bwMode="auto">
            <a:xfrm>
              <a:off x="4383796" y="2995612"/>
              <a:ext cx="2968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CA"/>
            </a:p>
          </p:txBody>
        </p:sp>
        <p:pic>
          <p:nvPicPr>
            <p:cNvPr id="48147" name="Picture 27" descr="635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1834" y="1847850"/>
              <a:ext cx="175895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48" name="Picture 28" descr="4099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234" y="1924050"/>
              <a:ext cx="1600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49" name="Picture 29" descr="UN%20Secretaria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2436" y="4546600"/>
              <a:ext cx="914400" cy="1219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8150" name="Picture 30" descr="ecoso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03588" y="4667250"/>
              <a:ext cx="1219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51" name="Picture 31" descr="palaces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634" y="4514850"/>
              <a:ext cx="1066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52" name="Picture 32" descr="un50-00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22234" y="1932365"/>
              <a:ext cx="12795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3" descr="ma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941388"/>
            <a:ext cx="6697663"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a:xfrm>
            <a:off x="609600" y="228600"/>
            <a:ext cx="7772400" cy="536575"/>
          </a:xfrm>
        </p:spPr>
        <p:txBody>
          <a:bodyPr/>
          <a:lstStyle/>
          <a:p>
            <a:pPr eaLnBrk="1" hangingPunct="1"/>
            <a:r>
              <a:rPr lang="en-US" sz="4000" smtClean="0"/>
              <a:t>Growing UN Family of Agencies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Selected Events</a:t>
            </a:r>
          </a:p>
        </p:txBody>
      </p:sp>
      <p:sp>
        <p:nvSpPr>
          <p:cNvPr id="50179" name="Rectangle 3"/>
          <p:cNvSpPr>
            <a:spLocks noGrp="1" noChangeArrowheads="1"/>
          </p:cNvSpPr>
          <p:nvPr>
            <p:ph type="body" sz="half" idx="2"/>
          </p:nvPr>
        </p:nvSpPr>
        <p:spPr>
          <a:xfrm>
            <a:off x="5292725" y="4946650"/>
            <a:ext cx="3089275" cy="914400"/>
          </a:xfrm>
        </p:spPr>
        <p:txBody>
          <a:bodyPr/>
          <a:lstStyle/>
          <a:p>
            <a:pPr marL="0" indent="0" eaLnBrk="1" hangingPunct="1">
              <a:buFontTx/>
              <a:buNone/>
            </a:pPr>
            <a:r>
              <a:rPr lang="en-US" sz="2400" smtClean="0"/>
              <a:t>Seating of Communist China (1971)</a:t>
            </a:r>
          </a:p>
        </p:txBody>
      </p:sp>
      <p:pic>
        <p:nvPicPr>
          <p:cNvPr id="50180" name="Picture 4" descr="PRC_seated_15Nov71_un50-052"/>
          <p:cNvPicPr>
            <a:picLocks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4572000" y="2057400"/>
            <a:ext cx="3962400" cy="260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5" descr="UDHR_ElRoosevelt_un50-02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0574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395288" y="4873625"/>
            <a:ext cx="38258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Universal Declaration of Human Rights (1948 )</a:t>
            </a:r>
          </a:p>
        </p:txBody>
      </p:sp>
      <p:pic>
        <p:nvPicPr>
          <p:cNvPr id="50183" name="Picture 1031" descr="humphrey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8613" y="5748338"/>
            <a:ext cx="129698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KoreanWar_Res_Jeep&amp;Artillery_UNPhoto3208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539875"/>
            <a:ext cx="6248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title"/>
          </p:nvPr>
        </p:nvSpPr>
        <p:spPr>
          <a:xfrm>
            <a:off x="685800" y="381000"/>
            <a:ext cx="7772400" cy="592138"/>
          </a:xfrm>
        </p:spPr>
        <p:txBody>
          <a:bodyPr/>
          <a:lstStyle/>
          <a:p>
            <a:pPr eaLnBrk="1" hangingPunct="1">
              <a:defRPr/>
            </a:pPr>
            <a:r>
              <a:rPr lang="en-US" sz="3600" dirty="0" smtClean="0">
                <a:effectLst>
                  <a:outerShdw blurRad="38100" dist="38100" dir="2700000" algn="tl">
                    <a:srgbClr val="FFFFFF"/>
                  </a:outerShdw>
                </a:effectLst>
              </a:rPr>
              <a:t>“Police Action” in Korea 1950: </a:t>
            </a:r>
            <a:br>
              <a:rPr lang="en-US" sz="3600" dirty="0" smtClean="0">
                <a:effectLst>
                  <a:outerShdw blurRad="38100" dist="38100" dir="2700000" algn="tl">
                    <a:srgbClr val="FFFFFF"/>
                  </a:outerShdw>
                </a:effectLst>
              </a:rPr>
            </a:br>
            <a:r>
              <a:rPr lang="en-US" sz="3600" dirty="0" smtClean="0">
                <a:effectLst>
                  <a:outerShdw blurRad="38100" dist="38100" dir="2700000" algn="tl">
                    <a:srgbClr val="FFFFFF"/>
                  </a:outerShdw>
                </a:effectLst>
              </a:rPr>
              <a:t>Vindication of Collective Security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oreanWar_RussianTruckonRails_Supplies_USArmy_Dec50_UNPhoto3279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825" y="350838"/>
            <a:ext cx="838835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p:nvPr>
        </p:nvSpPr>
        <p:spPr>
          <a:xfrm>
            <a:off x="2170113" y="228600"/>
            <a:ext cx="6211887" cy="990600"/>
          </a:xfrm>
        </p:spPr>
        <p:txBody>
          <a:bodyPr/>
          <a:lstStyle/>
          <a:p>
            <a:pPr eaLnBrk="1" hangingPunct="1"/>
            <a:r>
              <a:rPr lang="en-US" smtClean="0"/>
              <a:t>US Leadership</a:t>
            </a:r>
          </a:p>
        </p:txBody>
      </p:sp>
      <p:pic>
        <p:nvPicPr>
          <p:cNvPr id="52228" name="Picture 5" descr="Wilson_Portrait_Light_Penetrat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724400"/>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Truman">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04800"/>
            <a:ext cx="15716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7"/>
          <p:cNvSpPr txBox="1">
            <a:spLocks noChangeArrowheads="1"/>
          </p:cNvSpPr>
          <p:nvPr/>
        </p:nvSpPr>
        <p:spPr bwMode="auto">
          <a:xfrm rot="5400000">
            <a:off x="8616950" y="3495676"/>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t>UN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514350" y="5202238"/>
            <a:ext cx="5045075"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Stephenson-Zorin, </a:t>
            </a:r>
            <a:br>
              <a:rPr lang="en-US"/>
            </a:br>
            <a:r>
              <a:rPr lang="en-US"/>
              <a:t>Security Council debate</a:t>
            </a:r>
          </a:p>
          <a:p>
            <a:pPr eaLnBrk="1" hangingPunct="1"/>
            <a:r>
              <a:rPr lang="en-US"/>
              <a:t>          – October 25</a:t>
            </a:r>
          </a:p>
          <a:p>
            <a:pPr eaLnBrk="1" hangingPunct="1"/>
            <a:endParaRPr lang="en-US"/>
          </a:p>
        </p:txBody>
      </p:sp>
      <p:pic>
        <p:nvPicPr>
          <p:cNvPr id="5325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3" y="225425"/>
            <a:ext cx="34988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22600" y="2044700"/>
            <a:ext cx="3498850" cy="238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2575" y="4149725"/>
            <a:ext cx="3505200"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Rectangle 1"/>
          <p:cNvSpPr>
            <a:spLocks noChangeArrowheads="1"/>
          </p:cNvSpPr>
          <p:nvPr/>
        </p:nvSpPr>
        <p:spPr bwMode="auto">
          <a:xfrm>
            <a:off x="4265613" y="115888"/>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Cuban Missile Crisis </a:t>
            </a:r>
            <a:br>
              <a:rPr lang="en-US" sz="3200"/>
            </a:br>
            <a:r>
              <a:rPr lang="en-US" sz="3200"/>
              <a:t>October 1962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221"/>
          <a:stretch>
            <a:fillRect/>
          </a:stretch>
        </p:blipFill>
        <p:spPr bwMode="auto">
          <a:xfrm>
            <a:off x="20638" y="0"/>
            <a:ext cx="9123362" cy="147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Canadian Internationalism</a:t>
            </a:r>
          </a:p>
        </p:txBody>
      </p:sp>
      <p:sp>
        <p:nvSpPr>
          <p:cNvPr id="55299" name="Rectangle 3"/>
          <p:cNvSpPr>
            <a:spLocks noGrp="1" noChangeArrowheads="1"/>
          </p:cNvSpPr>
          <p:nvPr>
            <p:ph type="body" idx="1"/>
          </p:nvPr>
        </p:nvSpPr>
        <p:spPr>
          <a:xfrm>
            <a:off x="685800" y="3886200"/>
            <a:ext cx="3814763" cy="2209800"/>
          </a:xfrm>
        </p:spPr>
        <p:txBody>
          <a:bodyPr/>
          <a:lstStyle/>
          <a:p>
            <a:pPr eaLnBrk="1" hangingPunct="1">
              <a:lnSpc>
                <a:spcPct val="90000"/>
              </a:lnSpc>
              <a:buFontTx/>
              <a:buNone/>
            </a:pPr>
            <a:r>
              <a:rPr lang="en-US" sz="2800" smtClean="0">
                <a:solidFill>
                  <a:srgbClr val="000000"/>
                </a:solidFill>
                <a:cs typeface="Times New Roman" pitchFamily="18" charset="0"/>
              </a:rPr>
              <a:t>Contributions to </a:t>
            </a:r>
          </a:p>
          <a:p>
            <a:pPr eaLnBrk="1" hangingPunct="1">
              <a:lnSpc>
                <a:spcPct val="90000"/>
              </a:lnSpc>
              <a:buFontTx/>
              <a:buNone/>
            </a:pPr>
            <a:r>
              <a:rPr lang="en-US" sz="2800" smtClean="0">
                <a:solidFill>
                  <a:srgbClr val="000000"/>
                </a:solidFill>
                <a:cs typeface="Times New Roman" pitchFamily="18" charset="0"/>
              </a:rPr>
              <a:t>	UN Command </a:t>
            </a:r>
          </a:p>
          <a:p>
            <a:pPr eaLnBrk="1" hangingPunct="1">
              <a:lnSpc>
                <a:spcPct val="90000"/>
              </a:lnSpc>
              <a:buFontTx/>
              <a:buNone/>
            </a:pPr>
            <a:r>
              <a:rPr lang="en-US" sz="2800" smtClean="0">
                <a:solidFill>
                  <a:srgbClr val="000000"/>
                </a:solidFill>
                <a:cs typeface="Times New Roman" pitchFamily="18" charset="0"/>
              </a:rPr>
              <a:t>    in Korea</a:t>
            </a:r>
          </a:p>
          <a:p>
            <a:pPr marL="1146175" lvl="1" indent="-282575" eaLnBrk="1" hangingPunct="1">
              <a:lnSpc>
                <a:spcPct val="90000"/>
              </a:lnSpc>
            </a:pPr>
            <a:r>
              <a:rPr lang="en-US" sz="2400" smtClean="0">
                <a:solidFill>
                  <a:srgbClr val="000000"/>
                </a:solidFill>
                <a:cs typeface="Times New Roman" pitchFamily="18" charset="0"/>
              </a:rPr>
              <a:t>27,000 troops</a:t>
            </a:r>
          </a:p>
          <a:p>
            <a:pPr marL="1146175" lvl="1" indent="-282575" eaLnBrk="1" hangingPunct="1">
              <a:lnSpc>
                <a:spcPct val="90000"/>
              </a:lnSpc>
            </a:pPr>
            <a:r>
              <a:rPr lang="en-US" sz="2000" smtClean="0">
                <a:solidFill>
                  <a:srgbClr val="000000"/>
                </a:solidFill>
                <a:cs typeface="Times New Roman" pitchFamily="18" charset="0"/>
              </a:rPr>
              <a:t>Over 500 deaths</a:t>
            </a:r>
          </a:p>
        </p:txBody>
      </p:sp>
      <p:pic>
        <p:nvPicPr>
          <p:cNvPr id="55300" name="Picture 4" descr="st-laur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4388" y="1557338"/>
            <a:ext cx="17145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Korea_UNFlagRaising_Jan51_pa142230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638" y="3886200"/>
            <a:ext cx="1743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rot="5400000">
            <a:off x="5794376" y="6076950"/>
            <a:ext cx="512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DND</a:t>
            </a:r>
          </a:p>
        </p:txBody>
      </p:sp>
      <p:sp>
        <p:nvSpPr>
          <p:cNvPr id="55303" name="Text Box 7"/>
          <p:cNvSpPr txBox="1">
            <a:spLocks noChangeArrowheads="1"/>
          </p:cNvSpPr>
          <p:nvPr/>
        </p:nvSpPr>
        <p:spPr bwMode="auto">
          <a:xfrm>
            <a:off x="395288" y="2060575"/>
            <a:ext cx="6553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12788" indent="-255588"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en-US" sz="2800">
                <a:solidFill>
                  <a:srgbClr val="000000"/>
                </a:solidFill>
                <a:cs typeface="Times New Roman" pitchFamily="18" charset="0"/>
              </a:rPr>
              <a:t>“The UN’s vocation is Canada’s vocation.”  </a:t>
            </a:r>
          </a:p>
          <a:p>
            <a:pPr lvl="1" eaLnBrk="1" hangingPunct="1">
              <a:lnSpc>
                <a:spcPct val="90000"/>
              </a:lnSpc>
              <a:spcBef>
                <a:spcPct val="20000"/>
              </a:spcBef>
              <a:buFontTx/>
              <a:buChar char="–"/>
            </a:pPr>
            <a:r>
              <a:rPr lang="en-US">
                <a:solidFill>
                  <a:srgbClr val="000000"/>
                </a:solidFill>
              </a:rPr>
              <a:t>Louis St. Laurent,</a:t>
            </a:r>
            <a:r>
              <a:rPr lang="en-US"/>
              <a:t> </a:t>
            </a:r>
            <a:br>
              <a:rPr lang="en-US"/>
            </a:br>
            <a:r>
              <a:rPr lang="en-US">
                <a:solidFill>
                  <a:srgbClr val="000000"/>
                </a:solidFill>
                <a:cs typeface="Times New Roman" pitchFamily="18" charset="0"/>
              </a:rPr>
              <a:t>Secretary State for External  Affairs, </a:t>
            </a:r>
            <a:r>
              <a:rPr lang="en-US">
                <a:solidFill>
                  <a:srgbClr val="000000"/>
                </a:solidFill>
              </a:rPr>
              <a:t>1946</a:t>
            </a:r>
            <a:endParaRPr lang="en-US">
              <a:solidFill>
                <a:srgbClr val="000000"/>
              </a:solidFill>
              <a:cs typeface="Times New Roman" pitchFamily="18" charset="0"/>
            </a:endParaRPr>
          </a:p>
          <a:p>
            <a:pPr eaLnBrk="1" hangingPunct="1">
              <a:buFontTx/>
              <a:buChar char="•"/>
            </a:pPr>
            <a:endParaRPr lang="en-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z="3600" smtClean="0"/>
              <a:t>“Golden Age” of Canadian Diplomacy (</a:t>
            </a:r>
            <a:r>
              <a:rPr lang="en-GB" sz="3600" smtClean="0">
                <a:solidFill>
                  <a:schemeClr val="tx1"/>
                </a:solidFill>
              </a:rPr>
              <a:t>1945-1957)</a:t>
            </a:r>
          </a:p>
        </p:txBody>
      </p:sp>
      <p:sp>
        <p:nvSpPr>
          <p:cNvPr id="56323" name="Rectangle 3"/>
          <p:cNvSpPr>
            <a:spLocks noGrp="1" noChangeArrowheads="1"/>
          </p:cNvSpPr>
          <p:nvPr>
            <p:ph type="body" idx="1"/>
          </p:nvPr>
        </p:nvSpPr>
        <p:spPr>
          <a:xfrm>
            <a:off x="685800" y="1600200"/>
            <a:ext cx="4876800" cy="1524000"/>
          </a:xfrm>
        </p:spPr>
        <p:txBody>
          <a:bodyPr/>
          <a:lstStyle/>
          <a:p>
            <a:pPr eaLnBrk="1" hangingPunct="1">
              <a:buFontTx/>
              <a:buNone/>
            </a:pPr>
            <a:r>
              <a:rPr lang="en-GB" sz="2400" b="1" smtClean="0"/>
              <a:t>General Andrew McNaughton</a:t>
            </a:r>
            <a:r>
              <a:rPr lang="en-GB" sz="2000" smtClean="0"/>
              <a:t>  </a:t>
            </a:r>
          </a:p>
          <a:p>
            <a:pPr lvl="1" eaLnBrk="1" hangingPunct="1"/>
            <a:r>
              <a:rPr lang="en-GB" sz="2000" smtClean="0"/>
              <a:t>Canada's first permanent delegate to UN in New York, 1948; </a:t>
            </a:r>
            <a:r>
              <a:rPr lang="en-US" sz="2000" smtClean="0"/>
              <a:t>Security Council President, 1949</a:t>
            </a:r>
            <a:endParaRPr lang="en-GB" sz="2000" smtClean="0"/>
          </a:p>
        </p:txBody>
      </p:sp>
      <p:pic>
        <p:nvPicPr>
          <p:cNvPr id="56324" name="Picture 4" descr="McNaughton_PresSC_194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447800"/>
            <a:ext cx="16891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685800" y="3124200"/>
            <a:ext cx="44196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t>Brig. Harry Angle</a:t>
            </a:r>
          </a:p>
          <a:p>
            <a:pPr marL="742950" lvl="1" indent="-285750">
              <a:lnSpc>
                <a:spcPct val="90000"/>
              </a:lnSpc>
              <a:spcBef>
                <a:spcPct val="20000"/>
              </a:spcBef>
              <a:buFontTx/>
              <a:buChar char="–"/>
            </a:pPr>
            <a:r>
              <a:rPr lang="en-US" sz="2000"/>
              <a:t>Chief Military Observer, UNIMOG, July 1950</a:t>
            </a:r>
          </a:p>
          <a:p>
            <a:pPr marL="742950" lvl="1" indent="-285750">
              <a:lnSpc>
                <a:spcPct val="90000"/>
              </a:lnSpc>
              <a:spcBef>
                <a:spcPct val="20000"/>
              </a:spcBef>
              <a:buFontTx/>
              <a:buChar char="–"/>
            </a:pPr>
            <a:r>
              <a:rPr lang="en-US" sz="2000"/>
              <a:t>First </a:t>
            </a:r>
            <a:r>
              <a:rPr lang="en-GB" sz="2000"/>
              <a:t>Canadian to die in a peacekeeping mission</a:t>
            </a:r>
          </a:p>
          <a:p>
            <a:pPr marL="742950" lvl="1" indent="-285750">
              <a:lnSpc>
                <a:spcPct val="90000"/>
              </a:lnSpc>
              <a:spcBef>
                <a:spcPct val="20000"/>
              </a:spcBef>
              <a:buFontTx/>
              <a:buChar char="–"/>
            </a:pPr>
            <a:endParaRPr lang="en-GB" sz="2000"/>
          </a:p>
          <a:p>
            <a:pPr marL="342900" indent="-342900">
              <a:lnSpc>
                <a:spcPct val="90000"/>
              </a:lnSpc>
              <a:spcBef>
                <a:spcPct val="20000"/>
              </a:spcBef>
            </a:pPr>
            <a:r>
              <a:rPr lang="en-GB" b="1"/>
              <a:t>Lt. Gen. Tommy Burns</a:t>
            </a:r>
          </a:p>
          <a:p>
            <a:pPr marL="742950" lvl="1" indent="-285750">
              <a:lnSpc>
                <a:spcPct val="90000"/>
              </a:lnSpc>
              <a:spcBef>
                <a:spcPct val="20000"/>
              </a:spcBef>
              <a:buFontTx/>
              <a:buChar char="–"/>
            </a:pPr>
            <a:r>
              <a:rPr lang="en-GB" sz="2000"/>
              <a:t>Chief of Staff,  UNTSO, 1955-56</a:t>
            </a:r>
          </a:p>
          <a:p>
            <a:pPr marL="742950" lvl="1" indent="-285750">
              <a:lnSpc>
                <a:spcPct val="90000"/>
              </a:lnSpc>
              <a:spcBef>
                <a:spcPct val="20000"/>
              </a:spcBef>
              <a:buFontTx/>
              <a:buChar char="–"/>
            </a:pPr>
            <a:r>
              <a:rPr lang="en-GB" sz="2000"/>
              <a:t>First Commander, UN Emergency Force, 1956-</a:t>
            </a:r>
            <a:endParaRPr lang="en-US" sz="2000"/>
          </a:p>
        </p:txBody>
      </p:sp>
      <p:pic>
        <p:nvPicPr>
          <p:cNvPr id="56326" name="Picture 6" descr="Burns_UNDisarmCommission_NAC_2189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4419600"/>
            <a:ext cx="26241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Angle_PakiMilDel_1949_peaceAM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3200400"/>
            <a:ext cx="17526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8313" y="1341438"/>
            <a:ext cx="4973637" cy="4495800"/>
          </a:xfrm>
        </p:spPr>
        <p:txBody>
          <a:bodyPr/>
          <a:lstStyle/>
          <a:p>
            <a:pPr marL="0" indent="0" eaLnBrk="1" hangingPunct="1">
              <a:buFontTx/>
              <a:buNone/>
            </a:pPr>
            <a:r>
              <a:rPr lang="en-US" sz="2400" smtClean="0"/>
              <a:t>International Telecommunications Union (ITU)</a:t>
            </a:r>
          </a:p>
          <a:p>
            <a:pPr lvl="1" eaLnBrk="1" hangingPunct="1"/>
            <a:r>
              <a:rPr lang="en-US" sz="2000" smtClean="0"/>
              <a:t>1865: “Telegraph” Union</a:t>
            </a:r>
          </a:p>
          <a:p>
            <a:pPr lvl="1" eaLnBrk="1" hangingPunct="1"/>
            <a:r>
              <a:rPr lang="en-US" sz="2000" smtClean="0"/>
              <a:t>Geneva</a:t>
            </a:r>
          </a:p>
          <a:p>
            <a:pPr marL="0" indent="0" eaLnBrk="1" hangingPunct="1">
              <a:buFontTx/>
              <a:buNone/>
            </a:pPr>
            <a:endParaRPr lang="en-US" sz="2400" smtClean="0"/>
          </a:p>
          <a:p>
            <a:pPr marL="0" indent="0" eaLnBrk="1" hangingPunct="1">
              <a:buFontTx/>
              <a:buNone/>
            </a:pPr>
            <a:endParaRPr lang="en-US" sz="2400" smtClean="0"/>
          </a:p>
          <a:p>
            <a:pPr marL="0" indent="0" eaLnBrk="1" hangingPunct="1">
              <a:buFontTx/>
              <a:buNone/>
            </a:pPr>
            <a:endParaRPr lang="en-US" sz="2400" smtClean="0"/>
          </a:p>
          <a:p>
            <a:pPr marL="0" indent="0" eaLnBrk="1" hangingPunct="1">
              <a:buFontTx/>
              <a:buNone/>
            </a:pPr>
            <a:endParaRPr lang="en-US" sz="2400" smtClean="0"/>
          </a:p>
          <a:p>
            <a:pPr marL="0" indent="0" eaLnBrk="1" hangingPunct="1">
              <a:buFontTx/>
              <a:buNone/>
            </a:pPr>
            <a:r>
              <a:rPr lang="en-US" sz="2400" smtClean="0"/>
              <a:t>Universal Postal Union (UPU)</a:t>
            </a:r>
          </a:p>
          <a:p>
            <a:pPr lvl="1" eaLnBrk="1" hangingPunct="1"/>
            <a:r>
              <a:rPr lang="en-US" sz="2000" smtClean="0"/>
              <a:t>1874: Bern</a:t>
            </a:r>
            <a:endParaRPr lang="en-CA" sz="2000" smtClean="0"/>
          </a:p>
        </p:txBody>
      </p:sp>
      <p:pic>
        <p:nvPicPr>
          <p:cNvPr id="20483" name="Picture 2" descr="File:Flag of UPU.sv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1950" y="4178300"/>
            <a:ext cx="294481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File:Flag of ITU.sv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32425" y="1125538"/>
            <a:ext cx="29448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mtClean="0"/>
              <a:t>Nobel Peace Prize 1957</a:t>
            </a:r>
          </a:p>
        </p:txBody>
      </p:sp>
      <p:sp>
        <p:nvSpPr>
          <p:cNvPr id="57347" name="Rectangle 3"/>
          <p:cNvSpPr>
            <a:spLocks noGrp="1" noChangeArrowheads="1"/>
          </p:cNvSpPr>
          <p:nvPr>
            <p:ph type="body" idx="1"/>
          </p:nvPr>
        </p:nvSpPr>
        <p:spPr>
          <a:xfrm>
            <a:off x="4648200" y="5638800"/>
            <a:ext cx="3810000" cy="1066800"/>
          </a:xfrm>
        </p:spPr>
        <p:txBody>
          <a:bodyPr/>
          <a:lstStyle/>
          <a:p>
            <a:pPr lvl="1" eaLnBrk="1" hangingPunct="1">
              <a:spcBef>
                <a:spcPts val="500"/>
              </a:spcBef>
              <a:spcAft>
                <a:spcPts val="500"/>
              </a:spcAft>
              <a:buFontTx/>
              <a:buNone/>
            </a:pPr>
            <a:r>
              <a:rPr lang="en-GB" sz="1800" smtClean="0"/>
              <a:t>	Lester B. Pearson, </a:t>
            </a:r>
            <a:br>
              <a:rPr lang="en-GB" sz="1800" smtClean="0"/>
            </a:br>
            <a:r>
              <a:rPr lang="en-GB" sz="1800" smtClean="0"/>
              <a:t>Oslo, Dec. 11, 1957</a:t>
            </a:r>
          </a:p>
        </p:txBody>
      </p:sp>
      <p:pic>
        <p:nvPicPr>
          <p:cNvPr id="57348" name="Picture 4"/>
          <p:cNvPicPr>
            <a:picLocks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410200" y="1676400"/>
            <a:ext cx="2971800" cy="3925888"/>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Rectangle 5"/>
          <p:cNvSpPr>
            <a:spLocks noChangeArrowheads="1"/>
          </p:cNvSpPr>
          <p:nvPr/>
        </p:nvSpPr>
        <p:spPr bwMode="auto">
          <a:xfrm>
            <a:off x="457200" y="2514600"/>
            <a:ext cx="4572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“given primarily for his role in trying to end the Suez conflict and to solve the Middle East question through the United Nations.”</a:t>
            </a:r>
          </a:p>
          <a:p>
            <a:pPr eaLnBrk="0" hangingPunct="0">
              <a:spcBef>
                <a:spcPct val="50000"/>
              </a:spcBef>
            </a:pPr>
            <a:r>
              <a:rPr lang="en-US"/>
              <a:t>      – Norwegian Nobel Committee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lnSpc>
                <a:spcPct val="80000"/>
              </a:lnSpc>
            </a:pPr>
            <a:r>
              <a:rPr lang="en-US" smtClean="0"/>
              <a:t>Early Evolution of </a:t>
            </a:r>
            <a:br>
              <a:rPr lang="en-US" smtClean="0"/>
            </a:br>
            <a:r>
              <a:rPr lang="en-US" smtClean="0"/>
              <a:t>UN Peacekeeping</a:t>
            </a:r>
          </a:p>
        </p:txBody>
      </p:sp>
      <p:pic>
        <p:nvPicPr>
          <p:cNvPr id="58371" name="Picture 3" descr="UNTSO_Jenin-JordanianPoliceArabLegion_Border_1954_UNPhoto445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5" y="1828800"/>
            <a:ext cx="33528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UNEF_SandPatrol_un50-0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0563" y="3468688"/>
            <a:ext cx="40132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1828800" y="4495800"/>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Observers</a:t>
            </a:r>
          </a:p>
        </p:txBody>
      </p:sp>
      <p:sp>
        <p:nvSpPr>
          <p:cNvPr id="58374" name="Text Box 6"/>
          <p:cNvSpPr txBox="1">
            <a:spLocks noChangeArrowheads="1"/>
          </p:cNvSpPr>
          <p:nvPr/>
        </p:nvSpPr>
        <p:spPr bwMode="auto">
          <a:xfrm>
            <a:off x="4627563" y="6137275"/>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t>Interposed Forces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
        <p:nvSpPr>
          <p:cNvPr id="59395" name="Rectangle 3"/>
          <p:cNvSpPr>
            <a:spLocks noGrp="1" noChangeArrowheads="1"/>
          </p:cNvSpPr>
          <p:nvPr>
            <p:ph type="title"/>
          </p:nvPr>
        </p:nvSpPr>
        <p:spPr/>
        <p:txBody>
          <a:bodyPr/>
          <a:lstStyle/>
          <a:p>
            <a:pPr eaLnBrk="1" hangingPunct="1"/>
            <a:r>
              <a:rPr lang="en-GB" smtClean="0"/>
              <a:t>Peacekeeping Expansion</a:t>
            </a:r>
          </a:p>
        </p:txBody>
      </p:sp>
      <p:sp>
        <p:nvSpPr>
          <p:cNvPr id="59396" name="Rectangle 4"/>
          <p:cNvSpPr>
            <a:spLocks noGrp="1" noChangeArrowheads="1"/>
          </p:cNvSpPr>
          <p:nvPr>
            <p:ph type="body" idx="1"/>
          </p:nvPr>
        </p:nvSpPr>
        <p:spPr>
          <a:xfrm>
            <a:off x="533400" y="1676400"/>
            <a:ext cx="8229600" cy="4114800"/>
          </a:xfrm>
        </p:spPr>
        <p:txBody>
          <a:bodyPr/>
          <a:lstStyle/>
          <a:p>
            <a:pPr eaLnBrk="1" hangingPunct="1"/>
            <a:r>
              <a:rPr lang="en-US" sz="2800" smtClean="0"/>
              <a:t>18 established during Cold War, 50</a:t>
            </a:r>
            <a:r>
              <a:rPr lang="en-US" sz="2800" b="1" smtClean="0"/>
              <a:t> </a:t>
            </a:r>
            <a:r>
              <a:rPr lang="en-US" sz="2800" smtClean="0"/>
              <a:t>since</a:t>
            </a:r>
          </a:p>
          <a:p>
            <a:pPr eaLnBrk="1" hangingPunct="1"/>
            <a:r>
              <a:rPr lang="en-GB" sz="2800" smtClean="0"/>
              <a:t>New mandates, new personnel</a:t>
            </a:r>
          </a:p>
          <a:p>
            <a:pPr lvl="1" eaLnBrk="1" hangingPunct="1"/>
            <a:r>
              <a:rPr lang="en-GB" sz="2400" smtClean="0"/>
              <a:t>Civilian police, civilians</a:t>
            </a:r>
          </a:p>
          <a:p>
            <a:pPr eaLnBrk="1" hangingPunct="1"/>
            <a:r>
              <a:rPr lang="en-GB" sz="2800" smtClean="0"/>
              <a:t>DPKO (1992-)</a:t>
            </a:r>
          </a:p>
          <a:p>
            <a:pPr lvl="1" eaLnBrk="1" hangingPunct="1"/>
            <a:r>
              <a:rPr lang="en-GB" sz="2400" smtClean="0"/>
              <a:t>Situation Centre (1993-)</a:t>
            </a:r>
          </a:p>
          <a:p>
            <a:pPr lvl="2" eaLnBrk="1" hangingPunct="1"/>
            <a:r>
              <a:rPr lang="en-GB" sz="2000" smtClean="0"/>
              <a:t>24 Hour Duty room</a:t>
            </a:r>
          </a:p>
          <a:p>
            <a:pPr lvl="2" eaLnBrk="1" hangingPunct="1"/>
            <a:r>
              <a:rPr lang="en-GB" sz="2000" smtClean="0"/>
              <a:t>Information and Research Unit ('94-'99)</a:t>
            </a:r>
          </a:p>
          <a:p>
            <a:pPr eaLnBrk="1" hangingPunct="1"/>
            <a:r>
              <a:rPr lang="en-GB" sz="2800" smtClean="0"/>
              <a:t>Sharing peacekeeping with NATO and regional organizations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smtClean="0"/>
          </a:p>
        </p:txBody>
      </p:sp>
      <p:pic>
        <p:nvPicPr>
          <p:cNvPr id="6041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31300" cy="683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88913"/>
            <a:ext cx="7772400" cy="10080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z="4000" smtClean="0"/>
              <a:t>Multidimensional Nature of </a:t>
            </a:r>
            <a:br>
              <a:rPr lang="en-US" sz="4000" smtClean="0"/>
            </a:br>
            <a:r>
              <a:rPr lang="en-US" sz="4000" smtClean="0"/>
              <a:t>Modern Peacekeeping</a:t>
            </a:r>
          </a:p>
        </p:txBody>
      </p:sp>
      <p:graphicFrame>
        <p:nvGraphicFramePr>
          <p:cNvPr id="61443" name="Object 3">
            <a:hlinkClick r:id="" action="ppaction://ole?verb=0"/>
          </p:cNvPr>
          <p:cNvGraphicFramePr>
            <a:graphicFrameLocks/>
          </p:cNvGraphicFramePr>
          <p:nvPr/>
        </p:nvGraphicFramePr>
        <p:xfrm>
          <a:off x="7010400" y="5334000"/>
          <a:ext cx="1546225" cy="985838"/>
        </p:xfrm>
        <a:graphic>
          <a:graphicData uri="http://schemas.openxmlformats.org/presentationml/2006/ole">
            <mc:AlternateContent xmlns:mc="http://schemas.openxmlformats.org/markup-compatibility/2006">
              <mc:Choice xmlns:v="urn:schemas-microsoft-com:vml" Requires="v">
                <p:oleObj spid="_x0000_s61466" name="Microsoft ClipArt Gallery" r:id="rId3" imgW="5738813" imgH="4030663" progId="MS_ClipArt_Gallery">
                  <p:embed/>
                </p:oleObj>
              </mc:Choice>
              <mc:Fallback>
                <p:oleObj name="Microsoft ClipArt Gallery" r:id="rId3" imgW="5738813" imgH="4030663" progId="MS_ClipArt_Gallery">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334000"/>
                        <a:ext cx="15462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a:hlinkClick r:id="" action="ppaction://ole?verb=0"/>
          </p:cNvPr>
          <p:cNvGraphicFramePr>
            <a:graphicFrameLocks/>
          </p:cNvGraphicFramePr>
          <p:nvPr/>
        </p:nvGraphicFramePr>
        <p:xfrm>
          <a:off x="769938" y="5126038"/>
          <a:ext cx="1485900" cy="909637"/>
        </p:xfrm>
        <a:graphic>
          <a:graphicData uri="http://schemas.openxmlformats.org/presentationml/2006/ole">
            <mc:AlternateContent xmlns:mc="http://schemas.openxmlformats.org/markup-compatibility/2006">
              <mc:Choice xmlns:v="urn:schemas-microsoft-com:vml" Requires="v">
                <p:oleObj spid="_x0000_s61467" name="Microsoft ClipArt Gallery" r:id="rId5" imgW="5959475" imgH="3571875" progId="MS_ClipArt_Gallery">
                  <p:embed/>
                </p:oleObj>
              </mc:Choice>
              <mc:Fallback>
                <p:oleObj name="Microsoft ClipArt Gallery" r:id="rId5" imgW="5959475" imgH="3571875" progId="MS_ClipArt_Gallery">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8" y="5126038"/>
                        <a:ext cx="148590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a:hlinkClick r:id="" action="ppaction://ole?verb=0"/>
          </p:cNvPr>
          <p:cNvGraphicFramePr>
            <a:graphicFrameLocks/>
          </p:cNvGraphicFramePr>
          <p:nvPr/>
        </p:nvGraphicFramePr>
        <p:xfrm>
          <a:off x="568325" y="3014663"/>
          <a:ext cx="1655763" cy="587375"/>
        </p:xfrm>
        <a:graphic>
          <a:graphicData uri="http://schemas.openxmlformats.org/presentationml/2006/ole">
            <mc:AlternateContent xmlns:mc="http://schemas.openxmlformats.org/markup-compatibility/2006">
              <mc:Choice xmlns:v="urn:schemas-microsoft-com:vml" Requires="v">
                <p:oleObj spid="_x0000_s61468" name="Microsoft ClipArt Gallery" r:id="rId7" imgW="6484938" imgH="2278063" progId="MS_ClipArt_Gallery">
                  <p:embed/>
                </p:oleObj>
              </mc:Choice>
              <mc:Fallback>
                <p:oleObj name="Microsoft ClipArt Gallery" r:id="rId7" imgW="6484938" imgH="2278063" progId="MS_ClipArt_Gallery">
                  <p:embed/>
                  <p:pic>
                    <p:nvPicPr>
                      <p:cNvPr id="0"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014663"/>
                        <a:ext cx="165576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a:hlinkClick r:id="" action="ppaction://ole?verb=0"/>
          </p:cNvPr>
          <p:cNvGraphicFramePr>
            <a:graphicFrameLocks/>
          </p:cNvGraphicFramePr>
          <p:nvPr/>
        </p:nvGraphicFramePr>
        <p:xfrm>
          <a:off x="5119688" y="5272088"/>
          <a:ext cx="1276350" cy="549275"/>
        </p:xfrm>
        <a:graphic>
          <a:graphicData uri="http://schemas.openxmlformats.org/presentationml/2006/ole">
            <mc:AlternateContent xmlns:mc="http://schemas.openxmlformats.org/markup-compatibility/2006">
              <mc:Choice xmlns:v="urn:schemas-microsoft-com:vml" Requires="v">
                <p:oleObj spid="_x0000_s61469" name="Microsoft ClipArt Gallery" r:id="rId9" imgW="5281613" imgH="2278063" progId="MS_ClipArt_Gallery">
                  <p:embed/>
                </p:oleObj>
              </mc:Choice>
              <mc:Fallback>
                <p:oleObj name="Microsoft ClipArt Gallery" r:id="rId9" imgW="5281613" imgH="2278063" progId="MS_ClipArt_Gallery">
                  <p:embed/>
                  <p:pic>
                    <p:nvPicPr>
                      <p:cNvPr id="0" name="Object 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9688" y="5272088"/>
                        <a:ext cx="12763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a:hlinkClick r:id="" action="ppaction://ole?verb=0"/>
          </p:cNvPr>
          <p:cNvGraphicFramePr>
            <a:graphicFrameLocks/>
          </p:cNvGraphicFramePr>
          <p:nvPr/>
        </p:nvGraphicFramePr>
        <p:xfrm>
          <a:off x="5475288" y="2919413"/>
          <a:ext cx="652462" cy="882650"/>
        </p:xfrm>
        <a:graphic>
          <a:graphicData uri="http://schemas.openxmlformats.org/presentationml/2006/ole">
            <mc:AlternateContent xmlns:mc="http://schemas.openxmlformats.org/markup-compatibility/2006">
              <mc:Choice xmlns:v="urn:schemas-microsoft-com:vml" Requires="v">
                <p:oleObj spid="_x0000_s61470" name="Microsoft ClipArt Gallery" r:id="rId11" imgW="2614613" imgH="3535363" progId="MS_ClipArt_Gallery">
                  <p:embed/>
                </p:oleObj>
              </mc:Choice>
              <mc:Fallback>
                <p:oleObj name="Microsoft ClipArt Gallery" r:id="rId11" imgW="2614613" imgH="3535363" progId="MS_ClipArt_Gallery">
                  <p:embed/>
                  <p:pic>
                    <p:nvPicPr>
                      <p:cNvPr id="0" name="Object 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5288" y="2919413"/>
                        <a:ext cx="652462"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8" name="Rectangle 8"/>
          <p:cNvSpPr>
            <a:spLocks noChangeArrowheads="1"/>
          </p:cNvSpPr>
          <p:nvPr/>
        </p:nvSpPr>
        <p:spPr bwMode="auto">
          <a:xfrm>
            <a:off x="747713" y="2195513"/>
            <a:ext cx="1193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Political</a:t>
            </a:r>
          </a:p>
        </p:txBody>
      </p:sp>
      <p:sp>
        <p:nvSpPr>
          <p:cNvPr id="61449" name="Rectangle 9"/>
          <p:cNvSpPr>
            <a:spLocks noChangeArrowheads="1"/>
          </p:cNvSpPr>
          <p:nvPr/>
        </p:nvSpPr>
        <p:spPr bwMode="auto">
          <a:xfrm>
            <a:off x="4876800" y="2209800"/>
            <a:ext cx="18542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Humanitarian</a:t>
            </a:r>
          </a:p>
        </p:txBody>
      </p:sp>
      <p:sp>
        <p:nvSpPr>
          <p:cNvPr id="61450" name="Rectangle 10"/>
          <p:cNvSpPr>
            <a:spLocks noChangeArrowheads="1"/>
          </p:cNvSpPr>
          <p:nvPr/>
        </p:nvSpPr>
        <p:spPr bwMode="auto">
          <a:xfrm>
            <a:off x="762000" y="4419600"/>
            <a:ext cx="14144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Economic</a:t>
            </a:r>
          </a:p>
        </p:txBody>
      </p:sp>
      <p:sp>
        <p:nvSpPr>
          <p:cNvPr id="61451" name="Rectangle 11"/>
          <p:cNvSpPr>
            <a:spLocks noChangeArrowheads="1"/>
          </p:cNvSpPr>
          <p:nvPr/>
        </p:nvSpPr>
        <p:spPr bwMode="auto">
          <a:xfrm>
            <a:off x="7162800" y="4343400"/>
            <a:ext cx="11271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Judicial</a:t>
            </a:r>
          </a:p>
        </p:txBody>
      </p:sp>
      <p:sp>
        <p:nvSpPr>
          <p:cNvPr id="61452" name="Rectangle 12"/>
          <p:cNvSpPr>
            <a:spLocks noChangeArrowheads="1"/>
          </p:cNvSpPr>
          <p:nvPr/>
        </p:nvSpPr>
        <p:spPr bwMode="auto">
          <a:xfrm>
            <a:off x="4724400" y="4343400"/>
            <a:ext cx="20240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Reconstruction</a:t>
            </a:r>
          </a:p>
        </p:txBody>
      </p:sp>
      <p:sp>
        <p:nvSpPr>
          <p:cNvPr id="61453" name="Rectangle 13"/>
          <p:cNvSpPr>
            <a:spLocks noChangeArrowheads="1"/>
          </p:cNvSpPr>
          <p:nvPr/>
        </p:nvSpPr>
        <p:spPr bwMode="auto">
          <a:xfrm>
            <a:off x="3200400" y="4343400"/>
            <a:ext cx="9413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Social</a:t>
            </a:r>
          </a:p>
        </p:txBody>
      </p:sp>
      <p:sp>
        <p:nvSpPr>
          <p:cNvPr id="61454" name="Rectangle 14"/>
          <p:cNvSpPr>
            <a:spLocks noChangeArrowheads="1"/>
          </p:cNvSpPr>
          <p:nvPr/>
        </p:nvSpPr>
        <p:spPr bwMode="auto">
          <a:xfrm>
            <a:off x="2971800" y="2209800"/>
            <a:ext cx="11779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t>Military</a:t>
            </a:r>
          </a:p>
        </p:txBody>
      </p:sp>
      <p:graphicFrame>
        <p:nvGraphicFramePr>
          <p:cNvPr id="61455" name="Object 15">
            <a:hlinkClick r:id="" action="ppaction://ole?verb=0"/>
          </p:cNvPr>
          <p:cNvGraphicFramePr>
            <a:graphicFrameLocks/>
          </p:cNvGraphicFramePr>
          <p:nvPr/>
        </p:nvGraphicFramePr>
        <p:xfrm>
          <a:off x="2859088" y="2927350"/>
          <a:ext cx="1484312" cy="754063"/>
        </p:xfrm>
        <a:graphic>
          <a:graphicData uri="http://schemas.openxmlformats.org/presentationml/2006/ole">
            <mc:AlternateContent xmlns:mc="http://schemas.openxmlformats.org/markup-compatibility/2006">
              <mc:Choice xmlns:v="urn:schemas-microsoft-com:vml" Requires="v">
                <p:oleObj spid="_x0000_s61471" name="Microsoft ClipArt Gallery" r:id="rId13" imgW="4191000" imgH="2149475" progId="MS_ClipArt_Gallery">
                  <p:embed/>
                </p:oleObj>
              </mc:Choice>
              <mc:Fallback>
                <p:oleObj name="Microsoft ClipArt Gallery" r:id="rId13" imgW="4191000" imgH="2149475" progId="MS_ClipArt_Gallery">
                  <p:embed/>
                  <p:pic>
                    <p:nvPicPr>
                      <p:cNvPr id="0" name="Object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9088" y="2927350"/>
                        <a:ext cx="1484312"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56" name="Object 16">
            <a:hlinkClick r:id="" action="ppaction://ole?verb=0"/>
          </p:cNvPr>
          <p:cNvGraphicFramePr>
            <a:graphicFrameLocks/>
          </p:cNvGraphicFramePr>
          <p:nvPr/>
        </p:nvGraphicFramePr>
        <p:xfrm>
          <a:off x="2955925" y="4970463"/>
          <a:ext cx="1554163" cy="1314450"/>
        </p:xfrm>
        <a:graphic>
          <a:graphicData uri="http://schemas.openxmlformats.org/presentationml/2006/ole">
            <mc:AlternateContent xmlns:mc="http://schemas.openxmlformats.org/markup-compatibility/2006">
              <mc:Choice xmlns:v="urn:schemas-microsoft-com:vml" Requires="v">
                <p:oleObj spid="_x0000_s61472" name="Microsoft ClipArt Gallery" r:id="rId15" imgW="11804515" imgH="9970851" progId="MS_ClipArt_Gallery">
                  <p:embed/>
                </p:oleObj>
              </mc:Choice>
              <mc:Fallback>
                <p:oleObj name="Microsoft ClipArt Gallery" r:id="rId15" imgW="11804515" imgH="9970851" progId="MS_ClipArt_Gallery">
                  <p:embed/>
                  <p:pic>
                    <p:nvPicPr>
                      <p:cNvPr id="0" name="Object 1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5925" y="4970463"/>
                        <a:ext cx="155416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7" name="Text Box 17"/>
          <p:cNvSpPr txBox="1">
            <a:spLocks noChangeArrowheads="1"/>
          </p:cNvSpPr>
          <p:nvPr/>
        </p:nvSpPr>
        <p:spPr bwMode="auto">
          <a:xfrm>
            <a:off x="7315200" y="2209800"/>
            <a:ext cx="94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t>Police</a:t>
            </a:r>
          </a:p>
        </p:txBody>
      </p:sp>
      <p:pic>
        <p:nvPicPr>
          <p:cNvPr id="61458" name="Picture 18" descr="bs00285_"/>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315200" y="2895600"/>
            <a:ext cx="990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827088" y="228600"/>
            <a:ext cx="7777162" cy="990600"/>
          </a:xfrm>
        </p:spPr>
        <p:txBody>
          <a:bodyPr/>
          <a:lstStyle/>
          <a:p>
            <a:r>
              <a:rPr lang="en-CA" sz="3200" smtClean="0"/>
              <a:t>Uniformed UN Peacekeepers (1992–)</a:t>
            </a:r>
            <a:endParaRPr lang="en-US" sz="3200" smtClean="0"/>
          </a:p>
        </p:txBody>
      </p:sp>
      <p:pic>
        <p:nvPicPr>
          <p:cNvPr id="6246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49375"/>
            <a:ext cx="91281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Peacebuilding</a:t>
            </a:r>
          </a:p>
        </p:txBody>
      </p:sp>
      <p:sp>
        <p:nvSpPr>
          <p:cNvPr id="63491" name="Rectangle 3"/>
          <p:cNvSpPr>
            <a:spLocks noGrp="1" noChangeArrowheads="1"/>
          </p:cNvSpPr>
          <p:nvPr>
            <p:ph type="body" idx="1"/>
          </p:nvPr>
        </p:nvSpPr>
        <p:spPr>
          <a:xfrm>
            <a:off x="684213" y="1700213"/>
            <a:ext cx="7772400" cy="4495800"/>
          </a:xfrm>
        </p:spPr>
        <p:txBody>
          <a:bodyPr/>
          <a:lstStyle/>
          <a:p>
            <a:pPr eaLnBrk="1" hangingPunct="1">
              <a:lnSpc>
                <a:spcPct val="80000"/>
              </a:lnSpc>
            </a:pPr>
            <a:r>
              <a:rPr lang="en-GB" sz="2800" smtClean="0"/>
              <a:t>Elections monitoring</a:t>
            </a:r>
          </a:p>
          <a:p>
            <a:pPr lvl="1" eaLnBrk="1" hangingPunct="1">
              <a:lnSpc>
                <a:spcPct val="80000"/>
              </a:lnSpc>
            </a:pPr>
            <a:r>
              <a:rPr lang="en-US" sz="2400" smtClean="0"/>
              <a:t>first in UN member state in 1989; dozens since</a:t>
            </a:r>
            <a:endParaRPr lang="en-GB" sz="2400" smtClean="0"/>
          </a:p>
          <a:p>
            <a:pPr eaLnBrk="1" hangingPunct="1">
              <a:lnSpc>
                <a:spcPct val="80000"/>
              </a:lnSpc>
            </a:pPr>
            <a:r>
              <a:rPr lang="en-US" sz="2800" smtClean="0"/>
              <a:t>Security sector reform</a:t>
            </a:r>
          </a:p>
          <a:p>
            <a:pPr lvl="1" eaLnBrk="1" hangingPunct="1">
              <a:lnSpc>
                <a:spcPct val="80000"/>
              </a:lnSpc>
            </a:pPr>
            <a:r>
              <a:rPr lang="en-US" sz="2400" smtClean="0"/>
              <a:t>Bosnia, Guatemala, etc. </a:t>
            </a:r>
          </a:p>
          <a:p>
            <a:pPr lvl="1" eaLnBrk="1" hangingPunct="1">
              <a:lnSpc>
                <a:spcPct val="80000"/>
              </a:lnSpc>
            </a:pPr>
            <a:r>
              <a:rPr lang="en-US" sz="2400" smtClean="0"/>
              <a:t>Monitoring military, police, customs officials, border guards, corrections, intelligence</a:t>
            </a:r>
          </a:p>
          <a:p>
            <a:pPr eaLnBrk="1" hangingPunct="1">
              <a:lnSpc>
                <a:spcPct val="80000"/>
              </a:lnSpc>
            </a:pPr>
            <a:r>
              <a:rPr lang="en-US" sz="2800" smtClean="0"/>
              <a:t>Transitional administration / territorial governance</a:t>
            </a:r>
          </a:p>
          <a:p>
            <a:pPr lvl="1" eaLnBrk="1" hangingPunct="1">
              <a:lnSpc>
                <a:spcPct val="80000"/>
              </a:lnSpc>
            </a:pPr>
            <a:r>
              <a:rPr lang="en-US" sz="2400" smtClean="0"/>
              <a:t>East Timor, Kosovo</a:t>
            </a:r>
          </a:p>
          <a:p>
            <a:pPr eaLnBrk="1" hangingPunct="1">
              <a:lnSpc>
                <a:spcPct val="80000"/>
              </a:lnSpc>
            </a:pPr>
            <a:r>
              <a:rPr lang="en-US" smtClean="0"/>
              <a:t>Convergence of development &amp; security</a:t>
            </a:r>
            <a:endParaRPr lang="en-US" sz="2400" smtClean="0"/>
          </a:p>
          <a:p>
            <a:pPr eaLnBrk="1" hangingPunct="1">
              <a:lnSpc>
                <a:spcPct val="80000"/>
              </a:lnSpc>
            </a:pPr>
            <a:r>
              <a:rPr lang="en-US" sz="2800" smtClean="0"/>
              <a:t>Peacebuilding Commission &amp; UN offices</a:t>
            </a:r>
          </a:p>
          <a:p>
            <a:pPr eaLnBrk="1" hangingPunct="1">
              <a:lnSpc>
                <a:spcPct val="80000"/>
              </a:lnSpc>
            </a:pPr>
            <a:endParaRPr lang="en-US" sz="2800" b="1"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srcRect/>
          <a:stretch>
            <a:fillRect/>
          </a:stretch>
        </p:blipFill>
        <p:spPr bwMode="auto">
          <a:xfrm>
            <a:off x="0" y="0"/>
            <a:ext cx="9147175" cy="6858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17875" y="603250"/>
            <a:ext cx="954088" cy="461963"/>
          </a:xfrm>
          <a:prstGeom prst="rect">
            <a:avLst/>
          </a:prstGeom>
          <a:noFill/>
          <a:ln w="12700">
            <a:solidFill>
              <a:schemeClr val="accent6"/>
            </a:solidFill>
          </a:ln>
        </p:spPr>
        <p:txBody>
          <a:bodyPr wrap="none">
            <a:spAutoFit/>
          </a:bodyPr>
          <a:lstStyle/>
          <a:p>
            <a:pPr>
              <a:defRPr/>
            </a:pPr>
            <a:r>
              <a:rPr lang="en-CA"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Human Rights Monitoring</a:t>
            </a:r>
          </a:p>
        </p:txBody>
      </p:sp>
      <p:sp>
        <p:nvSpPr>
          <p:cNvPr id="65539" name="Rectangle 3"/>
          <p:cNvSpPr>
            <a:spLocks noGrp="1" noChangeArrowheads="1"/>
          </p:cNvSpPr>
          <p:nvPr>
            <p:ph type="body" idx="1"/>
          </p:nvPr>
        </p:nvSpPr>
        <p:spPr>
          <a:xfrm>
            <a:off x="457200" y="1600200"/>
            <a:ext cx="8305800" cy="4876800"/>
          </a:xfrm>
        </p:spPr>
        <p:txBody>
          <a:bodyPr/>
          <a:lstStyle/>
          <a:p>
            <a:pPr lvl="1" eaLnBrk="1" hangingPunct="1"/>
            <a:r>
              <a:rPr lang="en-US" sz="2400" smtClean="0"/>
              <a:t>High Commissioner, OHCHR (est. 1993)</a:t>
            </a:r>
          </a:p>
          <a:p>
            <a:pPr lvl="1" eaLnBrk="1" hangingPunct="1"/>
            <a:r>
              <a:rPr lang="en-US" sz="2400" smtClean="0"/>
              <a:t>Special Rapporteurs/Reps: </a:t>
            </a:r>
          </a:p>
          <a:p>
            <a:pPr lvl="2" eaLnBrk="1" hangingPunct="1"/>
            <a:r>
              <a:rPr lang="en-US" sz="2000" smtClean="0"/>
              <a:t>  6 in '80s; </a:t>
            </a:r>
          </a:p>
          <a:p>
            <a:pPr lvl="2" eaLnBrk="1" hangingPunct="1"/>
            <a:r>
              <a:rPr lang="en-US" sz="2000" smtClean="0"/>
              <a:t>17 in '90s; </a:t>
            </a:r>
          </a:p>
          <a:p>
            <a:pPr lvl="2" eaLnBrk="1" hangingPunct="1"/>
            <a:r>
              <a:rPr lang="en-US" sz="2000" smtClean="0"/>
              <a:t>36 in '00s</a:t>
            </a:r>
          </a:p>
          <a:p>
            <a:pPr lvl="1" eaLnBrk="1" hangingPunct="1"/>
            <a:r>
              <a:rPr lang="en-US" sz="2400" smtClean="0"/>
              <a:t>“Field presence” in 25 states (on-site staff)</a:t>
            </a:r>
          </a:p>
          <a:p>
            <a:pPr lvl="1" eaLnBrk="1" hangingPunct="1"/>
            <a:r>
              <a:rPr lang="en-US" sz="2400" smtClean="0"/>
              <a:t>Truth Commissions created for first time in 1990s </a:t>
            </a:r>
          </a:p>
          <a:p>
            <a:pPr lvl="2" eaLnBrk="1" hangingPunct="1"/>
            <a:r>
              <a:rPr lang="en-US" sz="2000" smtClean="0"/>
              <a:t>El Salvador, Guatemala, Sierra Leone,  East Timor, etc. </a:t>
            </a:r>
          </a:p>
          <a:p>
            <a:pPr lvl="2" eaLnBrk="1" hangingPunct="1"/>
            <a:r>
              <a:rPr lang="en-US" sz="2000" smtClean="0"/>
              <a:t>Guatemala Historical Clarification Commission– probed historical record over 30 years (Guatemala) in Central America</a:t>
            </a:r>
          </a:p>
          <a:p>
            <a:pPr lvl="2" eaLnBrk="1" hangingPunct="1"/>
            <a:r>
              <a:rPr lang="en-US" sz="2000" smtClean="0"/>
              <a:t>Ongoing monitoring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eaLnBrk="1" hangingPunct="1"/>
            <a:r>
              <a:rPr lang="en-GB" sz="3600" smtClean="0"/>
              <a:t>International Criminal </a:t>
            </a:r>
            <a:br>
              <a:rPr lang="en-GB" sz="3600" smtClean="0"/>
            </a:br>
            <a:r>
              <a:rPr lang="en-GB" sz="3600" smtClean="0"/>
              <a:t>Tribunals &amp;  Court</a:t>
            </a:r>
          </a:p>
        </p:txBody>
      </p:sp>
      <p:sp>
        <p:nvSpPr>
          <p:cNvPr id="66563" name="Rectangle 1027"/>
          <p:cNvSpPr>
            <a:spLocks noChangeArrowheads="1"/>
          </p:cNvSpPr>
          <p:nvPr/>
        </p:nvSpPr>
        <p:spPr bwMode="auto">
          <a:xfrm>
            <a:off x="685800" y="1524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2800" b="1">
                <a:solidFill>
                  <a:schemeClr val="tx2"/>
                </a:solidFill>
              </a:rPr>
              <a:t>ICTY (1993-) 	                ICTR (1994-)</a:t>
            </a:r>
          </a:p>
        </p:txBody>
      </p:sp>
      <p:pic>
        <p:nvPicPr>
          <p:cNvPr id="66564" name="Picture 1028" descr="ICTR_LO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2286000"/>
            <a:ext cx="3657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1029" descr="Icty_pho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200400"/>
            <a:ext cx="43259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030" descr="icty_logo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438400"/>
            <a:ext cx="5029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1031"/>
          <p:cNvSpPr txBox="1">
            <a:spLocks noChangeArrowheads="1"/>
          </p:cNvSpPr>
          <p:nvPr/>
        </p:nvSpPr>
        <p:spPr bwMode="auto">
          <a:xfrm>
            <a:off x="5029200" y="4343400"/>
            <a:ext cx="19939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ICC (2002-)</a:t>
            </a:r>
          </a:p>
          <a:p>
            <a:pPr eaLnBrk="1" hangingPunct="1"/>
            <a:endParaRPr lang="en-US"/>
          </a:p>
        </p:txBody>
      </p:sp>
      <p:pic>
        <p:nvPicPr>
          <p:cNvPr id="66568" name="Picture 1033" descr="icclogo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14900" y="5029200"/>
            <a:ext cx="4229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p:txBody>
          <a:bodyPr/>
          <a:lstStyle/>
          <a:p>
            <a:pPr eaLnBrk="1" hangingPunct="1"/>
            <a:r>
              <a:rPr lang="en-US" smtClean="0"/>
              <a:t>World War I</a:t>
            </a:r>
          </a:p>
        </p:txBody>
      </p:sp>
      <p:sp>
        <p:nvSpPr>
          <p:cNvPr id="21507" name="Rectangle 2051"/>
          <p:cNvSpPr>
            <a:spLocks noGrp="1" noChangeArrowheads="1"/>
          </p:cNvSpPr>
          <p:nvPr>
            <p:ph type="body" idx="1"/>
          </p:nvPr>
        </p:nvSpPr>
        <p:spPr>
          <a:xfrm>
            <a:off x="539750" y="1557338"/>
            <a:ext cx="8424863" cy="2241550"/>
          </a:xfrm>
        </p:spPr>
        <p:txBody>
          <a:bodyPr/>
          <a:lstStyle/>
          <a:p>
            <a:pPr eaLnBrk="1" hangingPunct="1">
              <a:buFontTx/>
              <a:buNone/>
            </a:pPr>
            <a:r>
              <a:rPr lang="en-US" smtClean="0"/>
              <a:t>Clash of empires; “fruits of civilization?”</a:t>
            </a:r>
          </a:p>
          <a:p>
            <a:pPr eaLnBrk="1" hangingPunct="1">
              <a:buFontTx/>
              <a:buNone/>
            </a:pPr>
            <a:r>
              <a:rPr lang="en-US" smtClean="0"/>
              <a:t>Origin of international organization (IO) for peace</a:t>
            </a:r>
          </a:p>
          <a:p>
            <a:pPr lvl="1" eaLnBrk="1" hangingPunct="1"/>
            <a:r>
              <a:rPr lang="en-US" sz="2000" smtClean="0"/>
              <a:t>After destruction, new hopes and dreams</a:t>
            </a:r>
          </a:p>
          <a:p>
            <a:pPr lvl="1" eaLnBrk="1" hangingPunct="1"/>
            <a:r>
              <a:rPr lang="en-US" sz="2000" smtClean="0"/>
              <a:t>Sacrifice, progressive spirit, imperative of prevention</a:t>
            </a:r>
          </a:p>
        </p:txBody>
      </p:sp>
      <p:pic>
        <p:nvPicPr>
          <p:cNvPr id="21508" name="Picture 2052" descr="Ypres_191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60488" y="3860800"/>
            <a:ext cx="58293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11313"/>
          <a:stretch>
            <a:fillRect/>
          </a:stretch>
        </p:blipFill>
        <p:spPr bwMode="auto">
          <a:xfrm>
            <a:off x="755650" y="0"/>
            <a:ext cx="5895975"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7A5C"/>
                  </a:outerShdw>
                </a:effectLst>
              </a14:hiddenEffects>
            </a:ext>
          </a:extLst>
        </p:spPr>
      </p:pic>
      <p:pic>
        <p:nvPicPr>
          <p:cNvPr id="67587" name="Picture 4" descr="http://www.nowtoronto.com/_assets/issues/3280/prosecutor_4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9925" y="5589588"/>
            <a:ext cx="17621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mtClean="0"/>
              <a:t>Peace Enforcement: Types</a:t>
            </a:r>
          </a:p>
        </p:txBody>
      </p:sp>
      <p:sp>
        <p:nvSpPr>
          <p:cNvPr id="68611" name="Rectangle 3"/>
          <p:cNvSpPr>
            <a:spLocks noGrp="1" noChangeArrowheads="1"/>
          </p:cNvSpPr>
          <p:nvPr>
            <p:ph type="body" idx="1"/>
          </p:nvPr>
        </p:nvSpPr>
        <p:spPr>
          <a:xfrm>
            <a:off x="685800" y="1828800"/>
            <a:ext cx="7772400" cy="4479925"/>
          </a:xfrm>
        </p:spPr>
        <p:txBody>
          <a:bodyPr/>
          <a:lstStyle/>
          <a:p>
            <a:pPr eaLnBrk="1" hangingPunct="1">
              <a:lnSpc>
                <a:spcPct val="90000"/>
              </a:lnSpc>
            </a:pPr>
            <a:r>
              <a:rPr lang="en-GB" sz="2800" smtClean="0"/>
              <a:t>Sanctions</a:t>
            </a:r>
            <a:endParaRPr lang="en-GB" sz="2800" b="1" smtClean="0"/>
          </a:p>
          <a:p>
            <a:pPr lvl="1" eaLnBrk="1" hangingPunct="1">
              <a:lnSpc>
                <a:spcPct val="90000"/>
              </a:lnSpc>
            </a:pPr>
            <a:r>
              <a:rPr lang="en-GB" sz="2400" smtClean="0"/>
              <a:t>Monitoring compliance; assessing impact</a:t>
            </a:r>
          </a:p>
          <a:p>
            <a:pPr lvl="1" eaLnBrk="1" hangingPunct="1">
              <a:lnSpc>
                <a:spcPct val="90000"/>
              </a:lnSpc>
            </a:pPr>
            <a:r>
              <a:rPr lang="en-GB" sz="2400" smtClean="0"/>
              <a:t>Military role</a:t>
            </a:r>
          </a:p>
          <a:p>
            <a:pPr lvl="1" eaLnBrk="1" hangingPunct="1">
              <a:lnSpc>
                <a:spcPct val="90000"/>
              </a:lnSpc>
            </a:pPr>
            <a:endParaRPr lang="en-GB" smtClean="0"/>
          </a:p>
          <a:p>
            <a:pPr eaLnBrk="1" hangingPunct="1">
              <a:lnSpc>
                <a:spcPct val="90000"/>
              </a:lnSpc>
            </a:pPr>
            <a:r>
              <a:rPr lang="en-GB" sz="2800" smtClean="0"/>
              <a:t>Enforcement (Military Action)</a:t>
            </a:r>
          </a:p>
          <a:p>
            <a:pPr lvl="1" eaLnBrk="1" hangingPunct="1">
              <a:lnSpc>
                <a:spcPct val="90000"/>
              </a:lnSpc>
            </a:pPr>
            <a:r>
              <a:rPr lang="en-GB" sz="2400" smtClean="0"/>
              <a:t>Gulf War (1991), Kosovo Bombing (1999, without SC resolution), </a:t>
            </a:r>
            <a:r>
              <a:rPr lang="en-GB" sz="2400" b="1" smtClean="0"/>
              <a:t>Libya (2011)</a:t>
            </a:r>
          </a:p>
          <a:p>
            <a:pPr lvl="1" eaLnBrk="1" hangingPunct="1">
              <a:lnSpc>
                <a:spcPct val="90000"/>
              </a:lnSpc>
            </a:pPr>
            <a:endParaRPr lang="en-GB" sz="2400" b="1" smtClean="0"/>
          </a:p>
          <a:p>
            <a:pPr eaLnBrk="1" hangingPunct="1">
              <a:lnSpc>
                <a:spcPct val="90000"/>
              </a:lnSpc>
            </a:pPr>
            <a:r>
              <a:rPr lang="en-GB" sz="2800" smtClean="0"/>
              <a:t>Coercive Disarmament</a:t>
            </a:r>
          </a:p>
          <a:p>
            <a:pPr lvl="1" eaLnBrk="1" hangingPunct="1">
              <a:lnSpc>
                <a:spcPct val="90000"/>
              </a:lnSpc>
            </a:pPr>
            <a:r>
              <a:rPr lang="en-GB" sz="2400" smtClean="0"/>
              <a:t>UNSCOM/UNMOVIC: Intelligence-sharing issues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eaLnBrk="1" hangingPunct="1"/>
            <a:r>
              <a:rPr lang="en-US" smtClean="0"/>
              <a:t>Sanctions</a:t>
            </a:r>
          </a:p>
        </p:txBody>
      </p:sp>
      <p:sp>
        <p:nvSpPr>
          <p:cNvPr id="69635" name="Rectangle 1027"/>
          <p:cNvSpPr>
            <a:spLocks noGrp="1" noChangeArrowheads="1"/>
          </p:cNvSpPr>
          <p:nvPr>
            <p:ph type="body" idx="1"/>
          </p:nvPr>
        </p:nvSpPr>
        <p:spPr>
          <a:xfrm>
            <a:off x="685800" y="1600200"/>
            <a:ext cx="7772400" cy="4876800"/>
          </a:xfrm>
        </p:spPr>
        <p:txBody>
          <a:bodyPr/>
          <a:lstStyle/>
          <a:p>
            <a:pPr eaLnBrk="1" hangingPunct="1">
              <a:lnSpc>
                <a:spcPct val="80000"/>
              </a:lnSpc>
            </a:pPr>
            <a:r>
              <a:rPr lang="en-US" sz="2800" smtClean="0"/>
              <a:t>Sanctions committees</a:t>
            </a:r>
          </a:p>
          <a:p>
            <a:pPr lvl="1" eaLnBrk="1" hangingPunct="1">
              <a:lnSpc>
                <a:spcPct val="80000"/>
              </a:lnSpc>
            </a:pPr>
            <a:r>
              <a:rPr lang="en-US" sz="2000" smtClean="0"/>
              <a:t>Only two committees to 1990: South Africa (1963-94), S. Rhodesia (1965-79)</a:t>
            </a:r>
          </a:p>
          <a:p>
            <a:pPr lvl="1" eaLnBrk="1" hangingPunct="1">
              <a:lnSpc>
                <a:spcPct val="80000"/>
              </a:lnSpc>
            </a:pPr>
            <a:r>
              <a:rPr lang="en-US" sz="2000" smtClean="0"/>
              <a:t>Ten in 1990s: Iraq (1990-), former Yugoslavia (1992-98), Somalia (1992-94), Libya (1992-94), Liberia (1992-97), Haiti 1993-94), Angola/UNITA (1993-), Rwanda (1994-98), Sierra Leone (1997-), Afghanistan (1999-)</a:t>
            </a:r>
          </a:p>
          <a:p>
            <a:pPr lvl="1" eaLnBrk="1" hangingPunct="1">
              <a:lnSpc>
                <a:spcPct val="80000"/>
              </a:lnSpc>
            </a:pPr>
            <a:r>
              <a:rPr lang="en-US" sz="2000" smtClean="0"/>
              <a:t>Many in 2000-2010: Eritrea-Ethiopia (2000-01), Liberia (2001); Iran (2006-); Libya (2011)</a:t>
            </a:r>
          </a:p>
          <a:p>
            <a:pPr lvl="1" eaLnBrk="1" hangingPunct="1">
              <a:lnSpc>
                <a:spcPct val="80000"/>
              </a:lnSpc>
            </a:pPr>
            <a:endParaRPr lang="en-US" sz="2000" smtClean="0"/>
          </a:p>
          <a:p>
            <a:pPr eaLnBrk="1" hangingPunct="1">
              <a:lnSpc>
                <a:spcPct val="80000"/>
              </a:lnSpc>
            </a:pPr>
            <a:r>
              <a:rPr lang="en-US" sz="2800" smtClean="0"/>
              <a:t>National submissions</a:t>
            </a:r>
          </a:p>
          <a:p>
            <a:pPr lvl="1" eaLnBrk="1" hangingPunct="1">
              <a:lnSpc>
                <a:spcPct val="80000"/>
              </a:lnSpc>
            </a:pPr>
            <a:r>
              <a:rPr lang="en-US" sz="2000" smtClean="0"/>
              <a:t>Over 40,000 communications in one year</a:t>
            </a:r>
          </a:p>
          <a:p>
            <a:pPr eaLnBrk="1" hangingPunct="1">
              <a:lnSpc>
                <a:spcPct val="80000"/>
              </a:lnSpc>
            </a:pPr>
            <a:endParaRPr lang="en-US" sz="2800" smtClean="0"/>
          </a:p>
          <a:p>
            <a:pPr eaLnBrk="1" hangingPunct="1">
              <a:lnSpc>
                <a:spcPct val="80000"/>
              </a:lnSpc>
            </a:pPr>
            <a:r>
              <a:rPr lang="en-US" sz="2800" smtClean="0"/>
              <a:t>Sanctions Enforcement Support Teams</a:t>
            </a:r>
          </a:p>
          <a:p>
            <a:pPr lvl="1" eaLnBrk="1" hangingPunct="1">
              <a:lnSpc>
                <a:spcPct val="80000"/>
              </a:lnSpc>
            </a:pPr>
            <a:r>
              <a:rPr lang="en-US" sz="2400" smtClean="0"/>
              <a:t>Neighboring countries</a:t>
            </a: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fr-CA" b="1" smtClean="0"/>
              <a:t>Tensions and Dynamics</a:t>
            </a:r>
          </a:p>
        </p:txBody>
      </p:sp>
      <p:sp>
        <p:nvSpPr>
          <p:cNvPr id="70659" name="Rectangle 3"/>
          <p:cNvSpPr>
            <a:spLocks noGrp="1" noChangeArrowheads="1"/>
          </p:cNvSpPr>
          <p:nvPr>
            <p:ph type="body" idx="1"/>
          </p:nvPr>
        </p:nvSpPr>
        <p:spPr>
          <a:xfrm>
            <a:off x="685800" y="1341438"/>
            <a:ext cx="8062913" cy="5327650"/>
          </a:xfrm>
        </p:spPr>
        <p:txBody>
          <a:bodyPr/>
          <a:lstStyle/>
          <a:p>
            <a:pPr eaLnBrk="1" hangingPunct="1"/>
            <a:r>
              <a:rPr lang="fr-CA" sz="2800" smtClean="0"/>
              <a:t>Sovereignty versus common interest</a:t>
            </a:r>
          </a:p>
          <a:p>
            <a:pPr lvl="1" eaLnBrk="1" hangingPunct="1"/>
            <a:r>
              <a:rPr lang="fr-CA" sz="2400" smtClean="0"/>
              <a:t>Intervention</a:t>
            </a:r>
          </a:p>
          <a:p>
            <a:pPr lvl="1" eaLnBrk="1" hangingPunct="1"/>
            <a:r>
              <a:rPr lang="fr-CA" sz="2400" smtClean="0"/>
              <a:t>« Corridor diplomacy »</a:t>
            </a:r>
          </a:p>
          <a:p>
            <a:pPr eaLnBrk="1" hangingPunct="1"/>
            <a:r>
              <a:rPr lang="fr-CA" sz="2800" smtClean="0"/>
              <a:t>Security Council composition</a:t>
            </a:r>
          </a:p>
          <a:p>
            <a:pPr lvl="1" eaLnBrk="1" hangingPunct="1"/>
            <a:r>
              <a:rPr lang="fr-CA" sz="2400" smtClean="0"/>
              <a:t>Realist vs democratic</a:t>
            </a:r>
          </a:p>
          <a:p>
            <a:pPr lvl="1" eaLnBrk="1" hangingPunct="1"/>
            <a:r>
              <a:rPr lang="fr-CA" sz="2400" smtClean="0"/>
              <a:t>Achievement</a:t>
            </a:r>
          </a:p>
          <a:p>
            <a:pPr lvl="1" eaLnBrk="1" hangingPunct="1"/>
            <a:r>
              <a:rPr lang="fr-CA" sz="2400" smtClean="0"/>
              <a:t>Reform process</a:t>
            </a:r>
          </a:p>
          <a:p>
            <a:pPr eaLnBrk="1" hangingPunct="1"/>
            <a:r>
              <a:rPr lang="fr-CA" sz="2800" smtClean="0"/>
              <a:t>Limitations</a:t>
            </a:r>
          </a:p>
          <a:p>
            <a:pPr lvl="1" eaLnBrk="1" hangingPunct="1"/>
            <a:r>
              <a:rPr lang="fr-CA" sz="2400" smtClean="0"/>
              <a:t>Wide range of interests, cultures, skills</a:t>
            </a:r>
          </a:p>
          <a:p>
            <a:pPr lvl="1" eaLnBrk="1" hangingPunct="1"/>
            <a:r>
              <a:rPr lang="fr-CA" sz="2400" smtClean="0"/>
              <a:t>Legitimacy</a:t>
            </a:r>
          </a:p>
          <a:p>
            <a:pPr eaLnBrk="1" hangingPunct="1"/>
            <a:r>
              <a:rPr lang="fr-CA" sz="2800" b="1" smtClean="0"/>
              <a:t>Global problems require global solutions!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25 Year Predictions</a:t>
            </a:r>
          </a:p>
        </p:txBody>
      </p:sp>
      <p:sp>
        <p:nvSpPr>
          <p:cNvPr id="68611" name="Rectangle 3"/>
          <p:cNvSpPr>
            <a:spLocks noGrp="1" noChangeArrowheads="1"/>
          </p:cNvSpPr>
          <p:nvPr>
            <p:ph type="body" idx="1"/>
          </p:nvPr>
        </p:nvSpPr>
        <p:spPr>
          <a:xfrm>
            <a:off x="684213" y="1484313"/>
            <a:ext cx="7920037" cy="5562600"/>
          </a:xfrm>
        </p:spPr>
        <p:txBody>
          <a:bodyPr/>
          <a:lstStyle/>
          <a:p>
            <a:pPr marL="0" indent="0" eaLnBrk="1" hangingPunct="1">
              <a:buFontTx/>
              <a:buNone/>
              <a:defRPr/>
            </a:pPr>
            <a:r>
              <a:rPr lang="en-US" sz="2800" dirty="0" smtClean="0"/>
              <a:t>GA:</a:t>
            </a:r>
          </a:p>
          <a:p>
            <a:pPr lvl="1" eaLnBrk="1" hangingPunct="1">
              <a:defRPr/>
            </a:pPr>
            <a:r>
              <a:rPr lang="en-US" sz="2400" dirty="0" smtClean="0"/>
              <a:t>Creation of Parliamentary Assembly</a:t>
            </a:r>
          </a:p>
          <a:p>
            <a:pPr eaLnBrk="1" hangingPunct="1">
              <a:defRPr/>
            </a:pPr>
            <a:endParaRPr lang="en-US" sz="1050" dirty="0"/>
          </a:p>
          <a:p>
            <a:pPr marL="0" indent="0" eaLnBrk="1" hangingPunct="1">
              <a:buFontTx/>
              <a:buNone/>
              <a:defRPr/>
            </a:pPr>
            <a:r>
              <a:rPr lang="en-US" sz="2800" dirty="0" smtClean="0"/>
              <a:t>SC: </a:t>
            </a:r>
          </a:p>
          <a:p>
            <a:pPr lvl="1" eaLnBrk="1" hangingPunct="1">
              <a:defRPr/>
            </a:pPr>
            <a:r>
              <a:rPr lang="en-US" sz="2400" dirty="0" smtClean="0"/>
              <a:t>New seats (e.g., Rotating + Brazil + India + Japan); </a:t>
            </a:r>
          </a:p>
          <a:p>
            <a:pPr lvl="1" eaLnBrk="1" hangingPunct="1">
              <a:defRPr/>
            </a:pPr>
            <a:r>
              <a:rPr lang="en-US" sz="2400" dirty="0" smtClean="0"/>
              <a:t>British, French seats merge into EU seat</a:t>
            </a:r>
          </a:p>
          <a:p>
            <a:pPr lvl="1" eaLnBrk="1" hangingPunct="1">
              <a:defRPr/>
            </a:pPr>
            <a:r>
              <a:rPr lang="en-US" sz="2400" dirty="0" smtClean="0"/>
              <a:t>Limits on veto and enforcement (including ICJ review of SC decisions)</a:t>
            </a:r>
          </a:p>
          <a:p>
            <a:pPr lvl="1" eaLnBrk="1" hangingPunct="1">
              <a:defRPr/>
            </a:pPr>
            <a:endParaRPr lang="en-US" sz="1000" dirty="0" smtClean="0"/>
          </a:p>
          <a:p>
            <a:pPr marL="0" indent="0" eaLnBrk="1" hangingPunct="1">
              <a:buFontTx/>
              <a:buNone/>
              <a:defRPr/>
            </a:pPr>
            <a:r>
              <a:rPr lang="en-US" sz="2800" dirty="0" smtClean="0"/>
              <a:t>Secretariat: </a:t>
            </a:r>
          </a:p>
          <a:p>
            <a:pPr lvl="1" eaLnBrk="1" hangingPunct="1">
              <a:defRPr/>
            </a:pPr>
            <a:r>
              <a:rPr lang="en-US" sz="2000" dirty="0" smtClean="0"/>
              <a:t>Revamped election procedure for SG; </a:t>
            </a:r>
          </a:p>
          <a:p>
            <a:pPr lvl="1" eaLnBrk="1" hangingPunct="1">
              <a:defRPr/>
            </a:pPr>
            <a:r>
              <a:rPr lang="en-US" sz="2000" dirty="0" smtClean="0"/>
              <a:t>global open skies agreement with UN agency</a:t>
            </a:r>
          </a:p>
          <a:p>
            <a:pPr lvl="1" eaLnBrk="1" hangingPunct="1">
              <a:defRPr/>
            </a:pPr>
            <a:r>
              <a:rPr lang="en-US" sz="2000" dirty="0" smtClean="0"/>
              <a:t>greatly improved early warning systems </a:t>
            </a:r>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smtClean="0"/>
          </a:p>
        </p:txBody>
      </p:sp>
      <p:sp>
        <p:nvSpPr>
          <p:cNvPr id="72707" name="Rectangle 3"/>
          <p:cNvSpPr>
            <a:spLocks noGrp="1" noChangeArrowheads="1"/>
          </p:cNvSpPr>
          <p:nvPr>
            <p:ph type="body" idx="1"/>
          </p:nvPr>
        </p:nvSpPr>
        <p:spPr/>
        <p:txBody>
          <a:bodyPr/>
          <a:lstStyle/>
          <a:p>
            <a:pPr marL="0" indent="0" eaLnBrk="1" hangingPunct="1">
              <a:lnSpc>
                <a:spcPct val="90000"/>
              </a:lnSpc>
              <a:buFontTx/>
              <a:buNone/>
            </a:pPr>
            <a:r>
              <a:rPr lang="en-US" sz="2800" smtClean="0"/>
              <a:t>Legal: </a:t>
            </a:r>
          </a:p>
          <a:p>
            <a:pPr lvl="1" eaLnBrk="1" hangingPunct="1">
              <a:lnSpc>
                <a:spcPct val="90000"/>
              </a:lnSpc>
            </a:pPr>
            <a:r>
              <a:rPr lang="en-US" sz="2000" smtClean="0"/>
              <a:t>ICJ compulsory jurisdiction nearly universal</a:t>
            </a:r>
          </a:p>
          <a:p>
            <a:pPr lvl="1" eaLnBrk="1" hangingPunct="1">
              <a:lnSpc>
                <a:spcPct val="90000"/>
              </a:lnSpc>
            </a:pPr>
            <a:r>
              <a:rPr lang="en-US" sz="2000" smtClean="0"/>
              <a:t>New treaties on jurisdiction over individuals  </a:t>
            </a:r>
          </a:p>
          <a:p>
            <a:pPr lvl="1" eaLnBrk="1" hangingPunct="1">
              <a:lnSpc>
                <a:spcPct val="90000"/>
              </a:lnSpc>
            </a:pPr>
            <a:r>
              <a:rPr lang="en-US" sz="2000" smtClean="0"/>
              <a:t>ICC Expansion  (2017 – Crime of aggression)</a:t>
            </a:r>
          </a:p>
          <a:p>
            <a:pPr lvl="1" eaLnBrk="1" hangingPunct="1">
              <a:lnSpc>
                <a:spcPct val="90000"/>
              </a:lnSpc>
            </a:pPr>
            <a:r>
              <a:rPr lang="en-US" sz="2000" smtClean="0"/>
              <a:t>Verification of the ban on secret treaties (Art. 102)</a:t>
            </a:r>
          </a:p>
          <a:p>
            <a:pPr lvl="1" eaLnBrk="1" hangingPunct="1">
              <a:lnSpc>
                <a:spcPct val="90000"/>
              </a:lnSpc>
            </a:pPr>
            <a:endParaRPr lang="en-US" sz="2400" smtClean="0"/>
          </a:p>
          <a:p>
            <a:pPr marL="0" indent="0" eaLnBrk="1" hangingPunct="1">
              <a:lnSpc>
                <a:spcPct val="90000"/>
              </a:lnSpc>
              <a:buFontTx/>
              <a:buNone/>
            </a:pPr>
            <a:r>
              <a:rPr lang="en-US" sz="2800" smtClean="0"/>
              <a:t>Financial: </a:t>
            </a:r>
          </a:p>
          <a:p>
            <a:pPr lvl="1" eaLnBrk="1" hangingPunct="1">
              <a:lnSpc>
                <a:spcPct val="90000"/>
              </a:lnSpc>
            </a:pPr>
            <a:r>
              <a:rPr lang="en-US" sz="2000" smtClean="0"/>
              <a:t>International taxation (e.g., armaments/financial transactions)</a:t>
            </a:r>
          </a:p>
          <a:p>
            <a:pPr lvl="1" eaLnBrk="1" hangingPunct="1">
              <a:lnSpc>
                <a:spcPct val="90000"/>
              </a:lnSpc>
            </a:pPr>
            <a:endParaRPr lang="en-US" sz="2000" smtClean="0"/>
          </a:p>
          <a:p>
            <a:pPr marL="0" indent="0" eaLnBrk="1" hangingPunct="1">
              <a:lnSpc>
                <a:spcPct val="90000"/>
              </a:lnSpc>
              <a:buFontTx/>
              <a:buNone/>
            </a:pPr>
            <a:r>
              <a:rPr lang="en-US" sz="2800" smtClean="0"/>
              <a:t>Military: </a:t>
            </a:r>
          </a:p>
          <a:p>
            <a:pPr lvl="1" eaLnBrk="1" hangingPunct="1">
              <a:lnSpc>
                <a:spcPct val="90000"/>
              </a:lnSpc>
            </a:pPr>
            <a:r>
              <a:rPr lang="en-US" sz="2000" smtClean="0"/>
              <a:t>Standing peace-keeping forces (nucleus under direct UN employment)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CA" smtClean="0"/>
              <a:t>Re-Organization International </a:t>
            </a:r>
          </a:p>
        </p:txBody>
      </p:sp>
      <p:pic>
        <p:nvPicPr>
          <p:cNvPr id="113666" name="Picture 2"/>
          <p:cNvPicPr>
            <a:picLocks noChangeAspect="1" noChangeArrowheads="1"/>
          </p:cNvPicPr>
          <p:nvPr/>
        </p:nvPicPr>
        <p:blipFill>
          <a:blip r:embed="rId2"/>
          <a:srcRect/>
          <a:stretch>
            <a:fillRect/>
          </a:stretch>
        </p:blipFill>
        <p:spPr bwMode="auto">
          <a:xfrm>
            <a:off x="1422400" y="1484313"/>
            <a:ext cx="6173788" cy="49704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32" name="Rectangle 3"/>
          <p:cNvSpPr>
            <a:spLocks noChangeArrowheads="1"/>
          </p:cNvSpPr>
          <p:nvPr/>
        </p:nvSpPr>
        <p:spPr bwMode="auto">
          <a:xfrm>
            <a:off x="7405688" y="6545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000"/>
              <a:t>http://walterdorn.org/pub/11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4213" y="2420938"/>
            <a:ext cx="7772400" cy="1143000"/>
          </a:xfrm>
        </p:spPr>
        <p:txBody>
          <a:bodyPr/>
          <a:lstStyle/>
          <a:p>
            <a:pPr eaLnBrk="1" hangingPunct="1"/>
            <a:r>
              <a:rPr lang="en-US" smtClean="0"/>
              <a:t>“Truth is stranger than fiction.”</a:t>
            </a:r>
          </a:p>
        </p:txBody>
      </p:sp>
      <p:sp>
        <p:nvSpPr>
          <p:cNvPr id="74755" name="Rectangle 3"/>
          <p:cNvSpPr>
            <a:spLocks noGrp="1" noChangeArrowheads="1"/>
          </p:cNvSpPr>
          <p:nvPr>
            <p:ph type="subTitle" idx="1"/>
          </p:nvPr>
        </p:nvSpPr>
        <p:spPr/>
        <p:txBody>
          <a:bodyPr/>
          <a:lstStyle/>
          <a:p>
            <a:pPr eaLnBrk="1" hangingPunct="1"/>
            <a:endParaRPr lang="en-CA"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CA" smtClean="0"/>
          </a:p>
        </p:txBody>
      </p:sp>
      <p:pic>
        <p:nvPicPr>
          <p:cNvPr id="75779" name="Picture 4" descr="splash_1"/>
          <p:cNvPicPr>
            <a:picLocks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0" y="381000"/>
            <a:ext cx="9144000" cy="578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Text Box 5"/>
          <p:cNvSpPr txBox="1">
            <a:spLocks noChangeArrowheads="1"/>
          </p:cNvSpPr>
          <p:nvPr/>
        </p:nvSpPr>
        <p:spPr bwMode="auto">
          <a:xfrm>
            <a:off x="8667750" y="6096000"/>
            <a:ext cx="47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UN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body" sz="half" idx="2"/>
          </p:nvPr>
        </p:nvSpPr>
        <p:spPr>
          <a:xfrm>
            <a:off x="684213" y="404813"/>
            <a:ext cx="7772400" cy="4953000"/>
          </a:xfrm>
        </p:spPr>
        <p:txBody>
          <a:bodyPr/>
          <a:lstStyle/>
          <a:p>
            <a:pPr eaLnBrk="1" hangingPunct="1">
              <a:buFontTx/>
              <a:buNone/>
            </a:pPr>
            <a:r>
              <a:rPr lang="en-US" b="1" smtClean="0"/>
              <a:t>	“What we seek is the rule of law based on the consent of the governed and sustained by the generalized opinion of mankind.”</a:t>
            </a:r>
          </a:p>
          <a:p>
            <a:pPr lvl="3" eaLnBrk="1" hangingPunct="1"/>
            <a:r>
              <a:rPr lang="en-US" sz="2800" smtClean="0"/>
              <a:t>President Woodrow Wilson</a:t>
            </a:r>
            <a:endParaRPr lang="en-US" sz="2400" smtClean="0"/>
          </a:p>
        </p:txBody>
      </p:sp>
      <p:pic>
        <p:nvPicPr>
          <p:cNvPr id="76803" name="Picture 3" descr="WILSON_woodrow"/>
          <p:cNvPicPr>
            <a:picLocks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3505200" y="2971800"/>
            <a:ext cx="23114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ext Box 4"/>
          <p:cNvSpPr txBox="1">
            <a:spLocks noChangeArrowheads="1"/>
          </p:cNvSpPr>
          <p:nvPr/>
        </p:nvSpPr>
        <p:spPr bwMode="auto">
          <a:xfrm rot="5400000">
            <a:off x="5259387" y="5713413"/>
            <a:ext cx="1292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a:t>National PortraitGallery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The Seed Idea</a:t>
            </a:r>
          </a:p>
        </p:txBody>
      </p:sp>
      <p:sp>
        <p:nvSpPr>
          <p:cNvPr id="22531" name="Rectangle 3"/>
          <p:cNvSpPr>
            <a:spLocks noGrp="1" noChangeArrowheads="1"/>
          </p:cNvSpPr>
          <p:nvPr>
            <p:ph type="body" sz="half" idx="1"/>
          </p:nvPr>
        </p:nvSpPr>
        <p:spPr>
          <a:xfrm>
            <a:off x="468313" y="1916113"/>
            <a:ext cx="4027487" cy="4495800"/>
          </a:xfrm>
        </p:spPr>
        <p:txBody>
          <a:bodyPr/>
          <a:lstStyle/>
          <a:p>
            <a:pPr eaLnBrk="1" hangingPunct="1">
              <a:lnSpc>
                <a:spcPct val="90000"/>
              </a:lnSpc>
              <a:buFontTx/>
              <a:buNone/>
            </a:pPr>
            <a:r>
              <a:rPr lang="en-US" sz="2400" smtClean="0"/>
              <a:t>   </a:t>
            </a:r>
            <a:r>
              <a:rPr lang="en-US" sz="2400" smtClean="0">
                <a:cs typeface="Times New Roman" pitchFamily="18" charset="0"/>
              </a:rPr>
              <a:t>“A general </a:t>
            </a:r>
            <a:r>
              <a:rPr lang="en-US" sz="2400" b="1" smtClean="0">
                <a:cs typeface="Times New Roman" pitchFamily="18" charset="0"/>
              </a:rPr>
              <a:t>association</a:t>
            </a:r>
            <a:r>
              <a:rPr lang="en-US" sz="2400" smtClean="0">
                <a:cs typeface="Times New Roman" pitchFamily="18" charset="0"/>
              </a:rPr>
              <a:t> of nations must be formed under specific covenants for the purpose of affording mutual guarantees of </a:t>
            </a:r>
            <a:r>
              <a:rPr lang="en-US" sz="2400" b="1" smtClean="0">
                <a:cs typeface="Times New Roman" pitchFamily="18" charset="0"/>
              </a:rPr>
              <a:t>political independence and territorial integrity</a:t>
            </a:r>
            <a:r>
              <a:rPr lang="en-US" sz="2400" smtClean="0">
                <a:cs typeface="Times New Roman" pitchFamily="18" charset="0"/>
              </a:rPr>
              <a:t> to great and small states alike.”</a:t>
            </a:r>
          </a:p>
          <a:p>
            <a:pPr eaLnBrk="1" hangingPunct="1">
              <a:lnSpc>
                <a:spcPct val="90000"/>
              </a:lnSpc>
              <a:buFontTx/>
              <a:buNone/>
            </a:pPr>
            <a:endParaRPr lang="en-US" sz="1000" smtClean="0">
              <a:cs typeface="Times New Roman" pitchFamily="18" charset="0"/>
            </a:endParaRPr>
          </a:p>
          <a:p>
            <a:pPr lvl="1" eaLnBrk="1" hangingPunct="1">
              <a:lnSpc>
                <a:spcPct val="90000"/>
              </a:lnSpc>
            </a:pPr>
            <a:r>
              <a:rPr lang="en-US" sz="2000" smtClean="0"/>
              <a:t>President Woodrow Wilson, </a:t>
            </a:r>
          </a:p>
          <a:p>
            <a:pPr lvl="1" eaLnBrk="1" hangingPunct="1">
              <a:lnSpc>
                <a:spcPct val="90000"/>
              </a:lnSpc>
              <a:buFontTx/>
              <a:buNone/>
            </a:pPr>
            <a:r>
              <a:rPr lang="en-US" sz="2000" smtClean="0"/>
              <a:t>	Fourteenth Point, </a:t>
            </a:r>
            <a:br>
              <a:rPr lang="en-US" sz="2000" smtClean="0"/>
            </a:br>
            <a:r>
              <a:rPr lang="en-US" sz="2000" smtClean="0"/>
              <a:t>8 January 1918</a:t>
            </a:r>
          </a:p>
        </p:txBody>
      </p:sp>
      <p:pic>
        <p:nvPicPr>
          <p:cNvPr id="22532" name="Picture 5" descr="Wilson_PortraitSitting_NPG"/>
          <p:cNvPicPr>
            <a:picLocks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029200" y="1752600"/>
            <a:ext cx="3119438" cy="4495800"/>
          </a:xfr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762000" y="2895600"/>
            <a:ext cx="7772400" cy="1143000"/>
          </a:xfrm>
        </p:spPr>
        <p:txBody>
          <a:bodyPr/>
          <a:lstStyle/>
          <a:p>
            <a:pPr eaLnBrk="1" hangingPunct="1"/>
            <a:r>
              <a:rPr lang="en-US" sz="8000" smtClean="0"/>
              <a:t>THE END </a:t>
            </a:r>
            <a:br>
              <a:rPr lang="en-US" sz="8000" smtClean="0"/>
            </a:br>
            <a:r>
              <a:rPr lang="en-US" sz="8000" smtClean="0"/>
              <a:t/>
            </a:r>
            <a:br>
              <a:rPr lang="en-US" sz="8000" smtClean="0"/>
            </a:br>
            <a:r>
              <a:rPr lang="en-US" sz="7200" smtClean="0"/>
              <a:t>… </a:t>
            </a:r>
            <a:r>
              <a:rPr lang="en-US" sz="4800" smtClean="0"/>
              <a:t>OF THE BEGINNING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en-CA" smtClean="0"/>
          </a:p>
        </p:txBody>
      </p:sp>
      <p:pic>
        <p:nvPicPr>
          <p:cNvPr id="78851" name="Picture 3" descr="econom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3738" y="0"/>
            <a:ext cx="521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en-CA" smtClean="0"/>
          </a:p>
        </p:txBody>
      </p:sp>
      <p:pic>
        <p:nvPicPr>
          <p:cNvPr id="62468" name="Picture 4"/>
          <p:cNvPicPr>
            <a:picLocks noChangeAspect="1" noChangeArrowheads="1"/>
          </p:cNvPicPr>
          <p:nvPr/>
        </p:nvPicPr>
        <p:blipFill>
          <a:blip r:embed="rId2"/>
          <a:srcRect/>
          <a:stretch>
            <a:fillRect/>
          </a:stretch>
        </p:blipFill>
        <p:spPr bwMode="auto">
          <a:xfrm>
            <a:off x="1714500" y="571500"/>
            <a:ext cx="5715000" cy="5715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smtClean="0"/>
          </a:p>
        </p:txBody>
      </p:sp>
      <p:pic>
        <p:nvPicPr>
          <p:cNvPr id="80899" name="Picture 3" descr="SOYLIND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713" y="1700213"/>
            <a:ext cx="5494337" cy="491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en-CA" smtClean="0"/>
          </a:p>
        </p:txBody>
      </p:sp>
      <p:sp>
        <p:nvSpPr>
          <p:cNvPr id="81923" name="Content Placeholder 2"/>
          <p:cNvSpPr>
            <a:spLocks noGrp="1"/>
          </p:cNvSpPr>
          <p:nvPr>
            <p:ph idx="1"/>
          </p:nvPr>
        </p:nvSpPr>
        <p:spPr/>
        <p:txBody>
          <a:bodyPr/>
          <a:lstStyle/>
          <a:p>
            <a:endParaRPr lang="en-CA"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6000" b="1" smtClean="0"/>
              <a:t>1919</a:t>
            </a:r>
          </a:p>
        </p:txBody>
      </p:sp>
      <p:sp>
        <p:nvSpPr>
          <p:cNvPr id="8195" name="Rectangle 3"/>
          <p:cNvSpPr>
            <a:spLocks noGrp="1" noChangeArrowheads="1"/>
          </p:cNvSpPr>
          <p:nvPr>
            <p:ph type="body" sz="half" idx="1"/>
          </p:nvPr>
        </p:nvSpPr>
        <p:spPr>
          <a:xfrm>
            <a:off x="1116013" y="1905000"/>
            <a:ext cx="3989387" cy="4418013"/>
          </a:xfrm>
        </p:spPr>
        <p:txBody>
          <a:bodyPr/>
          <a:lstStyle/>
          <a:p>
            <a:pPr marL="0" indent="0" eaLnBrk="1" hangingPunct="1">
              <a:lnSpc>
                <a:spcPct val="90000"/>
              </a:lnSpc>
              <a:buFontTx/>
              <a:buNone/>
              <a:defRPr/>
            </a:pPr>
            <a:r>
              <a:rPr lang="en-US" sz="2800" dirty="0" smtClean="0"/>
              <a:t>First IO for peace: </a:t>
            </a:r>
            <a:br>
              <a:rPr lang="en-US" sz="2800" dirty="0" smtClean="0"/>
            </a:br>
            <a:r>
              <a:rPr lang="en-US" sz="2400" dirty="0" smtClean="0"/>
              <a:t>The League of Nations</a:t>
            </a:r>
          </a:p>
          <a:p>
            <a:pPr lvl="1" eaLnBrk="1" hangingPunct="1">
              <a:lnSpc>
                <a:spcPct val="90000"/>
              </a:lnSpc>
              <a:defRPr/>
            </a:pPr>
            <a:r>
              <a:rPr lang="en-US" sz="2400" dirty="0" smtClean="0"/>
              <a:t>Basic structures and principles of IO</a:t>
            </a:r>
          </a:p>
          <a:p>
            <a:pPr eaLnBrk="1" hangingPunct="1">
              <a:lnSpc>
                <a:spcPct val="90000"/>
              </a:lnSpc>
              <a:defRPr/>
            </a:pPr>
            <a:endParaRPr lang="en-US" sz="2800" dirty="0" smtClean="0"/>
          </a:p>
          <a:p>
            <a:pPr marL="0" indent="0" eaLnBrk="1" hangingPunct="1">
              <a:lnSpc>
                <a:spcPct val="90000"/>
              </a:lnSpc>
              <a:buFontTx/>
              <a:buNone/>
              <a:defRPr/>
            </a:pPr>
            <a:r>
              <a:rPr lang="en-US" sz="2800" dirty="0" smtClean="0"/>
              <a:t>Recurring tension between </a:t>
            </a:r>
            <a:r>
              <a:rPr lang="en-US" sz="2800" i="1" dirty="0" smtClean="0"/>
              <a:t>idealism</a:t>
            </a:r>
            <a:r>
              <a:rPr lang="en-US" sz="2800" dirty="0" smtClean="0"/>
              <a:t> and </a:t>
            </a:r>
            <a:r>
              <a:rPr lang="en-US" sz="2800" i="1" dirty="0" smtClean="0"/>
              <a:t>realpolitik</a:t>
            </a:r>
          </a:p>
          <a:p>
            <a:pPr lvl="1" eaLnBrk="1" hangingPunct="1">
              <a:lnSpc>
                <a:spcPct val="90000"/>
              </a:lnSpc>
              <a:defRPr/>
            </a:pPr>
            <a:r>
              <a:rPr lang="en-US" sz="2400" dirty="0" smtClean="0"/>
              <a:t>Great treaty debate 1919-20</a:t>
            </a:r>
          </a:p>
        </p:txBody>
      </p:sp>
      <p:pic>
        <p:nvPicPr>
          <p:cNvPr id="23556" name="Picture 4" descr="Macmill"/>
          <p:cNvPicPr>
            <a:picLocks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80063" y="1773238"/>
            <a:ext cx="308133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pPr eaLnBrk="1" hangingPunct="1"/>
            <a:r>
              <a:rPr lang="en-US" sz="3600" smtClean="0"/>
              <a:t>League of Nations</a:t>
            </a:r>
          </a:p>
        </p:txBody>
      </p:sp>
      <p:sp>
        <p:nvSpPr>
          <p:cNvPr id="24579" name="Rectangle 3"/>
          <p:cNvSpPr>
            <a:spLocks noGrp="1" noChangeArrowheads="1"/>
          </p:cNvSpPr>
          <p:nvPr>
            <p:ph type="body" sz="half" idx="2"/>
          </p:nvPr>
        </p:nvSpPr>
        <p:spPr>
          <a:xfrm>
            <a:off x="4427538" y="1828800"/>
            <a:ext cx="4487862" cy="4695825"/>
          </a:xfrm>
        </p:spPr>
        <p:txBody>
          <a:bodyPr/>
          <a:lstStyle/>
          <a:p>
            <a:pPr eaLnBrk="1" hangingPunct="1">
              <a:lnSpc>
                <a:spcPct val="90000"/>
              </a:lnSpc>
            </a:pP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t>“Big Four”</a:t>
            </a:r>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t>“A living thing is born”</a:t>
            </a:r>
          </a:p>
          <a:p>
            <a:pPr lvl="1" eaLnBrk="1" hangingPunct="1">
              <a:lnSpc>
                <a:spcPct val="90000"/>
              </a:lnSpc>
              <a:buFontTx/>
              <a:buNone/>
            </a:pPr>
            <a:r>
              <a:rPr lang="en-US" sz="2000" smtClean="0"/>
              <a:t>– W. Wilson, 14 February 1919</a:t>
            </a:r>
          </a:p>
          <a:p>
            <a:pPr lvl="1" eaLnBrk="1" hangingPunct="1">
              <a:lnSpc>
                <a:spcPct val="90000"/>
              </a:lnSpc>
              <a:buFontTx/>
              <a:buNone/>
            </a:pPr>
            <a:endParaRPr lang="en-US" sz="2000" smtClean="0"/>
          </a:p>
          <a:p>
            <a:pPr eaLnBrk="1" hangingPunct="1">
              <a:lnSpc>
                <a:spcPct val="90000"/>
              </a:lnSpc>
              <a:buFontTx/>
              <a:buNone/>
            </a:pPr>
            <a:r>
              <a:rPr lang="en-US" sz="2400" smtClean="0"/>
              <a:t>League Covenant</a:t>
            </a:r>
          </a:p>
          <a:p>
            <a:pPr lvl="1" eaLnBrk="1" hangingPunct="1">
              <a:lnSpc>
                <a:spcPct val="90000"/>
              </a:lnSpc>
              <a:buFontTx/>
              <a:buNone/>
            </a:pPr>
            <a:r>
              <a:rPr lang="en-US" sz="2000" smtClean="0"/>
              <a:t>EIF: January 1920</a:t>
            </a:r>
          </a:p>
          <a:p>
            <a:pPr lvl="1" eaLnBrk="1" hangingPunct="1">
              <a:lnSpc>
                <a:spcPct val="90000"/>
              </a:lnSpc>
              <a:buFontTx/>
              <a:buNone/>
            </a:pPr>
            <a:endParaRPr lang="en-US" sz="2000" smtClean="0"/>
          </a:p>
        </p:txBody>
      </p:sp>
      <p:pic>
        <p:nvPicPr>
          <p:cNvPr id="24580" name="Picture 5" descr="Wilson_PPC_3rdPlenary_LNComm_Manda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4292600"/>
            <a:ext cx="29908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81476sm">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8888" y="1773238"/>
            <a:ext cx="2919412" cy="215741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0"/>
          <p:cNvSpPr>
            <a:spLocks noGrp="1" noChangeArrowheads="1"/>
          </p:cNvSpPr>
          <p:nvPr>
            <p:ph type="title"/>
          </p:nvPr>
        </p:nvSpPr>
        <p:spPr>
          <a:xfrm>
            <a:off x="179388" y="152400"/>
            <a:ext cx="7561262" cy="990600"/>
          </a:xfrm>
        </p:spPr>
        <p:txBody>
          <a:bodyPr/>
          <a:lstStyle/>
          <a:p>
            <a:pPr eaLnBrk="1" hangingPunct="1"/>
            <a:r>
              <a:rPr lang="en-US" sz="3600" smtClean="0"/>
              <a:t>Canadian Representation</a:t>
            </a:r>
          </a:p>
        </p:txBody>
      </p:sp>
      <p:sp>
        <p:nvSpPr>
          <p:cNvPr id="25603" name="Text Box 3"/>
          <p:cNvSpPr txBox="1">
            <a:spLocks noChangeArrowheads="1"/>
          </p:cNvSpPr>
          <p:nvPr/>
        </p:nvSpPr>
        <p:spPr bwMode="auto">
          <a:xfrm>
            <a:off x="827088" y="5589588"/>
            <a:ext cx="8093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“The self-governing Dominions of the British Empire </a:t>
            </a:r>
            <a:br>
              <a:rPr lang="en-US" sz="2000"/>
            </a:br>
            <a:r>
              <a:rPr lang="en-US" sz="2000"/>
              <a:t>  may be selected or named as members of the [League] Council”</a:t>
            </a:r>
          </a:p>
        </p:txBody>
      </p:sp>
      <p:pic>
        <p:nvPicPr>
          <p:cNvPr id="25604" name="Picture 9" descr="Photo of Sir Robert Bord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4938" y="87313"/>
            <a:ext cx="133191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
          <p:cNvSpPr txBox="1">
            <a:spLocks noChangeArrowheads="1"/>
          </p:cNvSpPr>
          <p:nvPr/>
        </p:nvSpPr>
        <p:spPr bwMode="auto">
          <a:xfrm>
            <a:off x="1250950" y="1412875"/>
            <a:ext cx="620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p>
        </p:txBody>
      </p:sp>
      <p:pic>
        <p:nvPicPr>
          <p:cNvPr id="7" name="Picture 2"/>
          <p:cNvPicPr>
            <a:picLocks noChangeAspect="1" noChangeArrowheads="1"/>
          </p:cNvPicPr>
          <p:nvPr/>
        </p:nvPicPr>
        <p:blipFill>
          <a:blip r:embed="rId3"/>
          <a:srcRect/>
          <a:stretch>
            <a:fillRect/>
          </a:stretch>
        </p:blipFill>
        <p:spPr bwMode="auto">
          <a:xfrm>
            <a:off x="1127125" y="1182688"/>
            <a:ext cx="6324600" cy="4352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3942</TotalTime>
  <Words>1798</Words>
  <Application>Microsoft Office PowerPoint</Application>
  <PresentationFormat>On-screen Show (4:3)</PresentationFormat>
  <Paragraphs>386</Paragraphs>
  <Slides>64</Slides>
  <Notes>11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64</vt:i4>
      </vt:variant>
    </vt:vector>
  </HeadingPairs>
  <TitlesOfParts>
    <vt:vector size="76" baseType="lpstr">
      <vt:lpstr>Times New Roman</vt:lpstr>
      <vt:lpstr>Arial</vt:lpstr>
      <vt:lpstr>Verdana</vt:lpstr>
      <vt:lpstr>Wingdings</vt:lpstr>
      <vt:lpstr>Calibri</vt:lpstr>
      <vt:lpstr> Arial</vt:lpstr>
      <vt:lpstr>굴림</vt:lpstr>
      <vt:lpstr>Arial Unicode MS</vt:lpstr>
      <vt:lpstr>Globe</vt:lpstr>
      <vt:lpstr>Custom Design</vt:lpstr>
      <vt:lpstr>Default Design</vt:lpstr>
      <vt:lpstr>Microsoft ClipArt Gallery</vt:lpstr>
      <vt:lpstr>INTERNATIONAL ORGANIZATIONS EVOLVING ROLES</vt:lpstr>
      <vt:lpstr>Starting from nothing ...</vt:lpstr>
      <vt:lpstr>Rhine Commission</vt:lpstr>
      <vt:lpstr>PowerPoint Presentation</vt:lpstr>
      <vt:lpstr>World War I</vt:lpstr>
      <vt:lpstr>The Seed Idea</vt:lpstr>
      <vt:lpstr>1919</vt:lpstr>
      <vt:lpstr>League of Nations</vt:lpstr>
      <vt:lpstr>Canadian Representation</vt:lpstr>
      <vt:lpstr>Internationalism (Wilson) vs Nationalism (Lodge)</vt:lpstr>
      <vt:lpstr>PowerPoint Presentation</vt:lpstr>
      <vt:lpstr>League of Nations</vt:lpstr>
      <vt:lpstr>Outside the League</vt:lpstr>
      <vt:lpstr>Successes of the League (1920s)</vt:lpstr>
      <vt:lpstr>Outside the League: Misplaced Idealism Kellogg-Briand Pact</vt:lpstr>
      <vt:lpstr>Major Failures of the League (1930s)</vt:lpstr>
      <vt:lpstr>Canada in the League</vt:lpstr>
      <vt:lpstr>Haile Salassie in Geneva</vt:lpstr>
      <vt:lpstr>World War II</vt:lpstr>
      <vt:lpstr>Two Presidents in War/Peace</vt:lpstr>
      <vt:lpstr>1945</vt:lpstr>
      <vt:lpstr>Constituent Documents</vt:lpstr>
      <vt:lpstr>Membership</vt:lpstr>
      <vt:lpstr>Council: Selected States</vt:lpstr>
      <vt:lpstr>Mandates / Trusteeship</vt:lpstr>
      <vt:lpstr>Courts of Justice</vt:lpstr>
      <vt:lpstr>Secretariat</vt:lpstr>
      <vt:lpstr>Secretaries-General</vt:lpstr>
      <vt:lpstr>US Participation</vt:lpstr>
      <vt:lpstr>League-UN Constitutions:  Main differences</vt:lpstr>
      <vt:lpstr>UN’s Six Principal Organs</vt:lpstr>
      <vt:lpstr>Growing UN Family of Agencies</vt:lpstr>
      <vt:lpstr>Selected Events</vt:lpstr>
      <vt:lpstr>“Police Action” in Korea 1950:  Vindication of Collective Security</vt:lpstr>
      <vt:lpstr>US Leadership</vt:lpstr>
      <vt:lpstr>PowerPoint Presentation</vt:lpstr>
      <vt:lpstr>PowerPoint Presentation</vt:lpstr>
      <vt:lpstr>Canadian Internationalism</vt:lpstr>
      <vt:lpstr>“Golden Age” of Canadian Diplomacy (1945-1957)</vt:lpstr>
      <vt:lpstr>Nobel Peace Prize 1957</vt:lpstr>
      <vt:lpstr>Early Evolution of  UN Peacekeeping</vt:lpstr>
      <vt:lpstr>Peacekeeping Expansion</vt:lpstr>
      <vt:lpstr>PowerPoint Presentation</vt:lpstr>
      <vt:lpstr>Multidimensional Nature of  Modern Peacekeeping</vt:lpstr>
      <vt:lpstr>Uniformed UN Peacekeepers (1992–)</vt:lpstr>
      <vt:lpstr>Peacebuilding</vt:lpstr>
      <vt:lpstr>PowerPoint Presentation</vt:lpstr>
      <vt:lpstr>Human Rights Monitoring</vt:lpstr>
      <vt:lpstr>International Criminal  Tribunals &amp;  Court</vt:lpstr>
      <vt:lpstr>PowerPoint Presentation</vt:lpstr>
      <vt:lpstr>Peace Enforcement: Types</vt:lpstr>
      <vt:lpstr>Sanctions</vt:lpstr>
      <vt:lpstr>Tensions and Dynamics</vt:lpstr>
      <vt:lpstr>25 Year Predictions</vt:lpstr>
      <vt:lpstr>PowerPoint Presentation</vt:lpstr>
      <vt:lpstr>Re-Organization International </vt:lpstr>
      <vt:lpstr>“Truth is stranger than fiction.”</vt:lpstr>
      <vt:lpstr>PowerPoint Presentation</vt:lpstr>
      <vt:lpstr>PowerPoint Presentation</vt:lpstr>
      <vt:lpstr>THE END   … OF THE BEGINNING</vt:lpstr>
      <vt:lpstr>PowerPoint Presentation</vt:lpstr>
      <vt:lpstr>PowerPoint Presentation</vt:lpstr>
      <vt:lpstr>PowerPoint Presentation</vt:lpstr>
      <vt:lpstr>PowerPoint Presentation</vt:lpstr>
    </vt:vector>
  </TitlesOfParts>
  <Company>DND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ORGANIZATIONS</dc:title>
  <dc:creator>Dorn</dc:creator>
  <cp:lastModifiedBy> </cp:lastModifiedBy>
  <cp:revision>158</cp:revision>
  <cp:lastPrinted>2011-11-02T08:20:28Z</cp:lastPrinted>
  <dcterms:created xsi:type="dcterms:W3CDTF">2004-02-02T19:40:43Z</dcterms:created>
  <dcterms:modified xsi:type="dcterms:W3CDTF">2013-02-15T08:50:25Z</dcterms:modified>
</cp:coreProperties>
</file>